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18"/>
  </p:notesMasterIdLst>
  <p:sldIdLst>
    <p:sldId id="269" r:id="rId4"/>
    <p:sldId id="268" r:id="rId5"/>
    <p:sldId id="271" r:id="rId6"/>
    <p:sldId id="278" r:id="rId7"/>
    <p:sldId id="273" r:id="rId8"/>
    <p:sldId id="279" r:id="rId9"/>
    <p:sldId id="274" r:id="rId10"/>
    <p:sldId id="275" r:id="rId11"/>
    <p:sldId id="276" r:id="rId12"/>
    <p:sldId id="282" r:id="rId13"/>
    <p:sldId id="277" r:id="rId14"/>
    <p:sldId id="280" r:id="rId15"/>
    <p:sldId id="281" r:id="rId16"/>
    <p:sldId id="270" r:id="rId17"/>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24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2" autoAdjust="0"/>
  </p:normalViewPr>
  <p:slideViewPr>
    <p:cSldViewPr>
      <p:cViewPr>
        <p:scale>
          <a:sx n="100" d="100"/>
          <a:sy n="100" d="100"/>
        </p:scale>
        <p:origin x="-1860" y="-774"/>
      </p:cViewPr>
      <p:guideLst>
        <p:guide orient="horz" pos="1620"/>
        <p:guide pos="2880"/>
      </p:guideLst>
    </p:cSldViewPr>
  </p:slideViewPr>
  <p:outlineViewPr>
    <p:cViewPr>
      <p:scale>
        <a:sx n="33" d="100"/>
        <a:sy n="33" d="100"/>
      </p:scale>
      <p:origin x="48" y="698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0CB510-C2A4-468B-9771-473DAC3901DA}" type="datetimeFigureOut">
              <a:rPr lang="ru-RU" smtClean="0"/>
              <a:t>02.02.2026</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EB0DD4-ED16-49BB-8165-120F5FEE55DC}" type="slidenum">
              <a:rPr lang="ru-RU" smtClean="0"/>
              <a:t>‹#›</a:t>
            </a:fld>
            <a:endParaRPr lang="ru-RU"/>
          </a:p>
        </p:txBody>
      </p:sp>
    </p:spTree>
    <p:extLst>
      <p:ext uri="{BB962C8B-B14F-4D97-AF65-F5344CB8AC3E}">
        <p14:creationId xmlns:p14="http://schemas.microsoft.com/office/powerpoint/2010/main" val="17162698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C73C27E-EA11-447B-A08D-1CC89F8C1E46}" type="datetime1">
              <a:rPr lang="ru-RU" smtClean="0"/>
              <a:t>02.02.2026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B4FBCDB-3F60-459B-A6DF-8E2C8DE2A7ED}" type="datetime1">
              <a:rPr lang="ru-RU" smtClean="0"/>
              <a:t>02.02.2026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F6998A5-A036-4884-B35F-8915D98D5356}" type="datetime1">
              <a:rPr lang="ru-RU" smtClean="0"/>
              <a:t>02.02.2026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C73C27E-EA11-447B-A08D-1CC89F8C1E46}" type="datetime1">
              <a:rPr lang="ru-RU" smtClean="0">
                <a:solidFill>
                  <a:prstClr val="black">
                    <a:tint val="75000"/>
                  </a:prstClr>
                </a:solidFill>
              </a:rPr>
              <a:pPr/>
              <a:t>02.02.2026</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5133391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C052DF-2DE4-4723-90D5-4A18075C7033}" type="datetime1">
              <a:rPr lang="ru-RU" smtClean="0">
                <a:solidFill>
                  <a:prstClr val="black">
                    <a:tint val="75000"/>
                  </a:prstClr>
                </a:solidFill>
              </a:rPr>
              <a:pPr/>
              <a:t>02.02.2026</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2733332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53FC992-D917-4ED6-9890-072AE55EFCB7}" type="datetime1">
              <a:rPr lang="ru-RU" smtClean="0">
                <a:solidFill>
                  <a:prstClr val="black">
                    <a:tint val="75000"/>
                  </a:prstClr>
                </a:solidFill>
              </a:rPr>
              <a:pPr/>
              <a:t>02.02.2026</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596058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05AE385-FCDD-426A-9C08-B61AF974735D}" type="datetime1">
              <a:rPr lang="ru-RU" smtClean="0">
                <a:solidFill>
                  <a:prstClr val="black">
                    <a:tint val="75000"/>
                  </a:prstClr>
                </a:solidFill>
              </a:rPr>
              <a:pPr/>
              <a:t>02.02.2026</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707517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B713544-CF0E-4798-A755-B2CC8028EF15}" type="datetime1">
              <a:rPr lang="ru-RU" smtClean="0">
                <a:solidFill>
                  <a:prstClr val="black">
                    <a:tint val="75000"/>
                  </a:prstClr>
                </a:solidFill>
              </a:rPr>
              <a:pPr/>
              <a:t>02.02.2026</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7164766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C0BB0E6-1A3F-42EE-A846-ED89485CB4D0}" type="datetime1">
              <a:rPr lang="ru-RU" smtClean="0">
                <a:solidFill>
                  <a:prstClr val="black">
                    <a:tint val="75000"/>
                  </a:prstClr>
                </a:solidFill>
              </a:rPr>
              <a:pPr/>
              <a:t>02.02.2026</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3700457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1DAAB64-FCC3-484E-AFD3-203C18556493}" type="datetime1">
              <a:rPr lang="ru-RU" smtClean="0">
                <a:solidFill>
                  <a:prstClr val="black">
                    <a:tint val="75000"/>
                  </a:prstClr>
                </a:solidFill>
              </a:rPr>
              <a:pPr/>
              <a:t>02.02.2026</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8073377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396FC5A-C329-4698-9DA5-492E76E62C0D}" type="datetime1">
              <a:rPr lang="ru-RU" smtClean="0">
                <a:solidFill>
                  <a:prstClr val="black">
                    <a:tint val="75000"/>
                  </a:prstClr>
                </a:solidFill>
              </a:rPr>
              <a:pPr/>
              <a:t>02.02.2026</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858697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C052DF-2DE4-4723-90D5-4A18075C7033}" type="datetime1">
              <a:rPr lang="ru-RU" smtClean="0"/>
              <a:t>02.02.2026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1B443AC-15D6-4F4B-8BBF-8E9107CB63C7}" type="datetime1">
              <a:rPr lang="ru-RU" smtClean="0">
                <a:solidFill>
                  <a:prstClr val="black">
                    <a:tint val="75000"/>
                  </a:prstClr>
                </a:solidFill>
              </a:rPr>
              <a:pPr/>
              <a:t>02.02.2026</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012213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B4FBCDB-3F60-459B-A6DF-8E2C8DE2A7ED}" type="datetime1">
              <a:rPr lang="ru-RU" smtClean="0">
                <a:solidFill>
                  <a:prstClr val="black">
                    <a:tint val="75000"/>
                  </a:prstClr>
                </a:solidFill>
              </a:rPr>
              <a:pPr/>
              <a:t>02.02.2026</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9809206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F6998A5-A036-4884-B35F-8915D98D5356}" type="datetime1">
              <a:rPr lang="ru-RU" smtClean="0">
                <a:solidFill>
                  <a:prstClr val="black">
                    <a:tint val="75000"/>
                  </a:prstClr>
                </a:solidFill>
              </a:rPr>
              <a:pPr/>
              <a:t>02.02.2026</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2444649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C73C27E-EA11-447B-A08D-1CC89F8C1E46}" type="datetime1">
              <a:rPr lang="ru-RU" smtClean="0">
                <a:solidFill>
                  <a:prstClr val="black">
                    <a:tint val="75000"/>
                  </a:prstClr>
                </a:solidFill>
              </a:rPr>
              <a:pPr/>
              <a:t>02.02.2026</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0157219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C052DF-2DE4-4723-90D5-4A18075C7033}" type="datetime1">
              <a:rPr lang="ru-RU" smtClean="0">
                <a:solidFill>
                  <a:prstClr val="black">
                    <a:tint val="75000"/>
                  </a:prstClr>
                </a:solidFill>
              </a:rPr>
              <a:pPr/>
              <a:t>02.02.2026</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4286256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53FC992-D917-4ED6-9890-072AE55EFCB7}" type="datetime1">
              <a:rPr lang="ru-RU" smtClean="0">
                <a:solidFill>
                  <a:prstClr val="black">
                    <a:tint val="75000"/>
                  </a:prstClr>
                </a:solidFill>
              </a:rPr>
              <a:pPr/>
              <a:t>02.02.2026</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5470074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05AE385-FCDD-426A-9C08-B61AF974735D}" type="datetime1">
              <a:rPr lang="ru-RU" smtClean="0">
                <a:solidFill>
                  <a:prstClr val="black">
                    <a:tint val="75000"/>
                  </a:prstClr>
                </a:solidFill>
              </a:rPr>
              <a:pPr/>
              <a:t>02.02.2026</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7782642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B713544-CF0E-4798-A755-B2CC8028EF15}" type="datetime1">
              <a:rPr lang="ru-RU" smtClean="0">
                <a:solidFill>
                  <a:prstClr val="black">
                    <a:tint val="75000"/>
                  </a:prstClr>
                </a:solidFill>
              </a:rPr>
              <a:pPr/>
              <a:t>02.02.2026</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9591783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C0BB0E6-1A3F-42EE-A846-ED89485CB4D0}" type="datetime1">
              <a:rPr lang="ru-RU" smtClean="0">
                <a:solidFill>
                  <a:prstClr val="black">
                    <a:tint val="75000"/>
                  </a:prstClr>
                </a:solidFill>
              </a:rPr>
              <a:pPr/>
              <a:t>02.02.2026</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852600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1DAAB64-FCC3-484E-AFD3-203C18556493}" type="datetime1">
              <a:rPr lang="ru-RU" smtClean="0">
                <a:solidFill>
                  <a:prstClr val="black">
                    <a:tint val="75000"/>
                  </a:prstClr>
                </a:solidFill>
              </a:rPr>
              <a:pPr/>
              <a:t>02.02.2026</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743735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53FC992-D917-4ED6-9890-072AE55EFCB7}" type="datetime1">
              <a:rPr lang="ru-RU" smtClean="0"/>
              <a:t>02.02.2026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396FC5A-C329-4698-9DA5-492E76E62C0D}" type="datetime1">
              <a:rPr lang="ru-RU" smtClean="0">
                <a:solidFill>
                  <a:prstClr val="black">
                    <a:tint val="75000"/>
                  </a:prstClr>
                </a:solidFill>
              </a:rPr>
              <a:pPr/>
              <a:t>02.02.2026</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2239851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1B443AC-15D6-4F4B-8BBF-8E9107CB63C7}" type="datetime1">
              <a:rPr lang="ru-RU" smtClean="0">
                <a:solidFill>
                  <a:prstClr val="black">
                    <a:tint val="75000"/>
                  </a:prstClr>
                </a:solidFill>
              </a:rPr>
              <a:pPr/>
              <a:t>02.02.2026</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5747889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B4FBCDB-3F60-459B-A6DF-8E2C8DE2A7ED}" type="datetime1">
              <a:rPr lang="ru-RU" smtClean="0">
                <a:solidFill>
                  <a:prstClr val="black">
                    <a:tint val="75000"/>
                  </a:prstClr>
                </a:solidFill>
              </a:rPr>
              <a:pPr/>
              <a:t>02.02.2026</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9378750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F6998A5-A036-4884-B35F-8915D98D5356}" type="datetime1">
              <a:rPr lang="ru-RU" smtClean="0">
                <a:solidFill>
                  <a:prstClr val="black">
                    <a:tint val="75000"/>
                  </a:prstClr>
                </a:solidFill>
              </a:rPr>
              <a:pPr/>
              <a:t>02.02.2026</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082441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05AE385-FCDD-426A-9C08-B61AF974735D}" type="datetime1">
              <a:rPr lang="ru-RU" smtClean="0"/>
              <a:t>02.02.2026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B713544-CF0E-4798-A755-B2CC8028EF15}" type="datetime1">
              <a:rPr lang="ru-RU" smtClean="0"/>
              <a:t>02.02.2026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C0BB0E6-1A3F-42EE-A846-ED89485CB4D0}" type="datetime1">
              <a:rPr lang="ru-RU" smtClean="0"/>
              <a:t>02.02.2026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1DAAB64-FCC3-484E-AFD3-203C18556493}" type="datetime1">
              <a:rPr lang="ru-RU" smtClean="0"/>
              <a:t>02.02.2026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396FC5A-C329-4698-9DA5-492E76E62C0D}" type="datetime1">
              <a:rPr lang="ru-RU" smtClean="0"/>
              <a:t>02.02.2026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1B443AC-15D6-4F4B-8BBF-8E9107CB63C7}" type="datetime1">
              <a:rPr lang="ru-RU" smtClean="0"/>
              <a:t>02.02.2026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5E74D31-40F2-4D0A-81E3-23E3756C0873}" type="datetime1">
              <a:rPr lang="ru-RU" smtClean="0"/>
              <a:t>02.02.2026</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5E74D31-40F2-4D0A-81E3-23E3756C0873}" type="datetime1">
              <a:rPr lang="ru-RU" smtClean="0">
                <a:solidFill>
                  <a:prstClr val="black">
                    <a:tint val="75000"/>
                  </a:prstClr>
                </a:solidFill>
              </a:rPr>
              <a:pPr/>
              <a:t>02.02.2026</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9412587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5E74D31-40F2-4D0A-81E3-23E3756C0873}" type="datetime1">
              <a:rPr lang="ru-RU" smtClean="0">
                <a:solidFill>
                  <a:prstClr val="black">
                    <a:tint val="75000"/>
                  </a:prstClr>
                </a:solidFill>
              </a:rPr>
              <a:pPr/>
              <a:t>02.02.2026</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5420318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lkfl2.nalog.ru/lkfl"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hyperlink" Target="http://www.nalog.gov.r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jpg"/><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nalog.gov.ru/rn47/news/activities_fts/16067064/"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5" name="Текст 4">
            <a:extLst>
              <a:ext uri="{FF2B5EF4-FFF2-40B4-BE49-F238E27FC236}">
                <a16:creationId xmlns="" xmlns:a16="http://schemas.microsoft.com/office/drawing/2014/main" id="{89A1713B-6562-FFA5-5EEE-6E4272277351}"/>
              </a:ext>
            </a:extLst>
          </p:cNvPr>
          <p:cNvSpPr txBox="1">
            <a:spLocks/>
          </p:cNvSpPr>
          <p:nvPr/>
        </p:nvSpPr>
        <p:spPr>
          <a:xfrm>
            <a:off x="1297460" y="1887103"/>
            <a:ext cx="6567616" cy="380212"/>
          </a:xfrm>
          <a:prstGeom prst="rect">
            <a:avLst/>
          </a:prstGeom>
        </p:spPr>
        <p:txBody>
          <a:bodyPr vert="horz" lIns="68580" tIns="34290" rIns="68580" bIns="34290" rtlCol="0">
            <a:noAutofit/>
          </a:bodyPr>
          <a:lstStyle>
            <a:lvl1pPr marL="0" indent="0" algn="ctr" defTabSz="685800" rtl="0" eaLnBrk="1" latinLnBrk="0" hangingPunct="1">
              <a:lnSpc>
                <a:spcPct val="100000"/>
              </a:lnSpc>
              <a:spcBef>
                <a:spcPts val="750"/>
              </a:spcBef>
              <a:buFont typeface="Arial" panose="020B0604020202020204" pitchFamily="34" charset="0"/>
              <a:buNone/>
              <a:defRPr sz="2100" b="1" i="0" kern="1200" baseline="0">
                <a:solidFill>
                  <a:schemeClr val="tx2"/>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a:defRPr/>
            </a:pPr>
            <a:r>
              <a:rPr lang="ru-RU" sz="1600" dirty="0" smtClean="0">
                <a:solidFill>
                  <a:srgbClr val="2A3A7B"/>
                </a:solidFill>
              </a:rPr>
              <a:t>УФНС РОССИИ ПО АМУРСКОЙ ОБЛАСТИ </a:t>
            </a:r>
            <a:endParaRPr lang="ru-RU" sz="1600" dirty="0">
              <a:solidFill>
                <a:srgbClr val="2A3A7B"/>
              </a:solidFill>
            </a:endParaRPr>
          </a:p>
        </p:txBody>
      </p:sp>
      <p:sp>
        <p:nvSpPr>
          <p:cNvPr id="16" name="Текст 5">
            <a:extLst>
              <a:ext uri="{FF2B5EF4-FFF2-40B4-BE49-F238E27FC236}">
                <a16:creationId xmlns="" xmlns:a16="http://schemas.microsoft.com/office/drawing/2014/main" id="{BF8F81C8-7A12-6529-B055-02299F8A04D0}"/>
              </a:ext>
            </a:extLst>
          </p:cNvPr>
          <p:cNvSpPr txBox="1">
            <a:spLocks/>
          </p:cNvSpPr>
          <p:nvPr/>
        </p:nvSpPr>
        <p:spPr>
          <a:xfrm>
            <a:off x="1297459" y="2427734"/>
            <a:ext cx="6567617" cy="1434950"/>
          </a:xfrm>
          <a:prstGeom prst="rect">
            <a:avLst/>
          </a:prstGeom>
        </p:spPr>
        <p:txBody>
          <a:bodyPr vert="horz" lIns="68580" tIns="34290" rIns="68580" bIns="34290" rtlCol="0">
            <a:noAutofit/>
          </a:bodyPr>
          <a:lstStyle>
            <a:lvl1pPr marL="0" indent="0" algn="ctr" defTabSz="685800" rtl="0" eaLnBrk="1" latinLnBrk="0" hangingPunct="1">
              <a:lnSpc>
                <a:spcPct val="90000"/>
              </a:lnSpc>
              <a:spcBef>
                <a:spcPts val="750"/>
              </a:spcBef>
              <a:buFont typeface="Arial" panose="020B0604020202020204" pitchFamily="34" charset="0"/>
              <a:buNone/>
              <a:defRPr sz="1500" kern="1200" baseline="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a:spcBef>
                <a:spcPts val="0"/>
              </a:spcBef>
              <a:defRPr/>
            </a:pPr>
            <a:r>
              <a:rPr lang="ru-RU" sz="2000" b="1" dirty="0" err="1" smtClean="0">
                <a:solidFill>
                  <a:schemeClr val="accent2">
                    <a:lumMod val="75000"/>
                  </a:schemeClr>
                </a:solidFill>
                <a:latin typeface="Calibri (Заголовки)"/>
              </a:rPr>
              <a:t>Вебинар</a:t>
            </a:r>
            <a:r>
              <a:rPr lang="ru-RU" sz="2000" b="1" dirty="0" smtClean="0">
                <a:solidFill>
                  <a:schemeClr val="accent2">
                    <a:lumMod val="75000"/>
                  </a:schemeClr>
                </a:solidFill>
                <a:latin typeface="Calibri (Заголовки)"/>
              </a:rPr>
              <a:t> на тему:</a:t>
            </a:r>
          </a:p>
          <a:p>
            <a:pPr algn="just">
              <a:spcBef>
                <a:spcPts val="0"/>
              </a:spcBef>
              <a:defRPr/>
            </a:pPr>
            <a:r>
              <a:rPr lang="ru-RU" sz="2000" b="1" dirty="0">
                <a:solidFill>
                  <a:schemeClr val="tx2"/>
                </a:solidFill>
                <a:latin typeface="Calibri (Заголовки)"/>
                <a:ea typeface="+mj-lt"/>
                <a:cs typeface="+mj-lt"/>
              </a:rPr>
              <a:t>Какие ошибки чаще всего допускают налогоплательщики при заполнении декларации по форме </a:t>
            </a:r>
            <a:r>
              <a:rPr lang="ru-RU" sz="2000" b="1" dirty="0" smtClean="0">
                <a:solidFill>
                  <a:schemeClr val="tx2"/>
                </a:solidFill>
                <a:latin typeface="Calibri (Заголовки)"/>
                <a:ea typeface="+mj-lt"/>
                <a:cs typeface="+mj-lt"/>
              </a:rPr>
              <a:t>3-НДФЛ.</a:t>
            </a:r>
            <a:endParaRPr lang="ru-RU" sz="2000" b="1" dirty="0">
              <a:solidFill>
                <a:schemeClr val="tx2"/>
              </a:solidFill>
              <a:latin typeface="Calibri (Заголовки)"/>
            </a:endParaRPr>
          </a:p>
        </p:txBody>
      </p:sp>
      <p:pic>
        <p:nvPicPr>
          <p:cNvPr id="18" name="Рисунок 17">
            <a:extLst>
              <a:ext uri="{FF2B5EF4-FFF2-40B4-BE49-F238E27FC236}">
                <a16:creationId xmlns="" xmlns:a16="http://schemas.microsoft.com/office/drawing/2014/main" id="{243C4EA9-1284-5A71-481C-52F3405A0D74}"/>
              </a:ext>
            </a:extLst>
          </p:cNvPr>
          <p:cNvPicPr>
            <a:picLocks noChangeAspect="1"/>
          </p:cNvPicPr>
          <p:nvPr/>
        </p:nvPicPr>
        <p:blipFill>
          <a:blip r:embed="rId3"/>
          <a:stretch>
            <a:fillRect/>
          </a:stretch>
        </p:blipFill>
        <p:spPr>
          <a:xfrm>
            <a:off x="4139952" y="1152146"/>
            <a:ext cx="675091" cy="771532"/>
          </a:xfrm>
          <a:prstGeom prst="rect">
            <a:avLst/>
          </a:prstGeom>
        </p:spPr>
      </p:pic>
      <p:sp>
        <p:nvSpPr>
          <p:cNvPr id="7" name="TextBox 6"/>
          <p:cNvSpPr txBox="1"/>
          <p:nvPr/>
        </p:nvSpPr>
        <p:spPr>
          <a:xfrm>
            <a:off x="1354879" y="4011910"/>
            <a:ext cx="6510197" cy="992577"/>
          </a:xfrm>
          <a:prstGeom prst="rect">
            <a:avLst/>
          </a:prstGeom>
          <a:noFill/>
        </p:spPr>
        <p:txBody>
          <a:bodyPr wrap="square" lIns="68570" tIns="34289" rIns="68570" bIns="34289" rtlCol="0">
            <a:spAutoFit/>
          </a:bodyPr>
          <a:lstStyle/>
          <a:p>
            <a:pPr algn="r" defTabSz="914220"/>
            <a:r>
              <a:rPr lang="ru-RU" sz="1500" b="1" i="1" spc="-30" dirty="0" smtClean="0">
                <a:latin typeface="Calibri (Заголовки)"/>
                <a:cs typeface="Times New Roman"/>
              </a:rPr>
              <a:t>05 февраля 2026 </a:t>
            </a:r>
            <a:endParaRPr lang="ru-RU" sz="1500" b="1" i="1" dirty="0" smtClean="0">
              <a:solidFill>
                <a:schemeClr val="tx1"/>
              </a:solidFill>
              <a:latin typeface="Calibri (Заголовки)"/>
            </a:endParaRPr>
          </a:p>
          <a:p>
            <a:pPr algn="r" defTabSz="914220"/>
            <a:r>
              <a:rPr lang="ru-RU" sz="1500" b="1" i="1" dirty="0" smtClean="0">
                <a:solidFill>
                  <a:schemeClr val="tx1"/>
                </a:solidFill>
                <a:latin typeface="Calibri (Заголовки)"/>
              </a:rPr>
              <a:t>Заместитель начальника отдела</a:t>
            </a:r>
          </a:p>
          <a:p>
            <a:pPr algn="r" defTabSz="914220"/>
            <a:r>
              <a:rPr lang="ru-RU" sz="1500" b="1" i="1" dirty="0" smtClean="0">
                <a:solidFill>
                  <a:schemeClr val="tx1"/>
                </a:solidFill>
                <a:latin typeface="Calibri (Заголовки)"/>
              </a:rPr>
              <a:t>камерального </a:t>
            </a:r>
            <a:r>
              <a:rPr lang="ru-RU" sz="1500" b="1" i="1" dirty="0">
                <a:solidFill>
                  <a:schemeClr val="tx1"/>
                </a:solidFill>
                <a:latin typeface="Calibri (Заголовки)"/>
              </a:rPr>
              <a:t>контроля НДФЛ и СВ №2 </a:t>
            </a:r>
          </a:p>
          <a:p>
            <a:pPr algn="r" defTabSz="914220"/>
            <a:r>
              <a:rPr lang="ru-RU" sz="1500" b="1" i="1" dirty="0">
                <a:solidFill>
                  <a:schemeClr val="tx1"/>
                </a:solidFill>
                <a:latin typeface="Calibri (Заголовки)"/>
              </a:rPr>
              <a:t>Т</a:t>
            </a:r>
            <a:r>
              <a:rPr lang="ru-RU" sz="1500" b="1" i="1" dirty="0" smtClean="0">
                <a:solidFill>
                  <a:schemeClr val="tx1"/>
                </a:solidFill>
                <a:latin typeface="Calibri (Заголовки)"/>
              </a:rPr>
              <a:t>. В</a:t>
            </a:r>
            <a:r>
              <a:rPr lang="ru-RU" sz="1500" b="1" i="1" dirty="0">
                <a:solidFill>
                  <a:schemeClr val="tx1"/>
                </a:solidFill>
                <a:latin typeface="Calibri (Заголовки)"/>
              </a:rPr>
              <a:t>. </a:t>
            </a:r>
            <a:r>
              <a:rPr lang="ru-RU" sz="1500" b="1" i="1" dirty="0" err="1">
                <a:solidFill>
                  <a:schemeClr val="tx1"/>
                </a:solidFill>
                <a:latin typeface="Calibri (Заголовки)"/>
              </a:rPr>
              <a:t>Загороднюк</a:t>
            </a:r>
            <a:endParaRPr lang="ru-RU" sz="1500" b="1" i="1" dirty="0">
              <a:solidFill>
                <a:schemeClr val="tx1"/>
              </a:solidFill>
              <a:latin typeface="Calibri (Заголовки)"/>
            </a:endParaRPr>
          </a:p>
        </p:txBody>
      </p:sp>
    </p:spTree>
    <p:extLst>
      <p:ext uri="{BB962C8B-B14F-4D97-AF65-F5344CB8AC3E}">
        <p14:creationId xmlns:p14="http://schemas.microsoft.com/office/powerpoint/2010/main" val="14215434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a:p>
        </p:txBody>
      </p:sp>
      <p:sp>
        <p:nvSpPr>
          <p:cNvPr id="5" name="Заголовок 2"/>
          <p:cNvSpPr>
            <a:spLocks noGrp="1"/>
          </p:cNvSpPr>
          <p:nvPr>
            <p:ph type="title"/>
          </p:nvPr>
        </p:nvSpPr>
        <p:spPr>
          <a:xfrm>
            <a:off x="457200" y="205978"/>
            <a:ext cx="7643192" cy="925611"/>
          </a:xfrm>
        </p:spPr>
        <p:txBody>
          <a:bodyPr>
            <a:noAutofit/>
          </a:bodyPr>
          <a:lstStyle/>
          <a:p>
            <a:pPr algn="just"/>
            <a:r>
              <a:rPr lang="ru-RU" sz="2500" b="1" i="1" dirty="0">
                <a:solidFill>
                  <a:schemeClr val="tx2"/>
                </a:solidFill>
              </a:rPr>
              <a:t>Наиболее часто встречающиеся ошибки налогоплательщиков при заполнении декларации 3-НДФЛ:</a:t>
            </a:r>
            <a:endParaRPr lang="ru-RU" sz="2500" dirty="0"/>
          </a:p>
        </p:txBody>
      </p:sp>
      <p:sp>
        <p:nvSpPr>
          <p:cNvPr id="7" name="Подзаголовок 3"/>
          <p:cNvSpPr>
            <a:spLocks noGrp="1"/>
          </p:cNvSpPr>
          <p:nvPr>
            <p:ph idx="1"/>
          </p:nvPr>
        </p:nvSpPr>
        <p:spPr/>
        <p:txBody>
          <a:bodyPr>
            <a:noAutofit/>
          </a:bodyPr>
          <a:lstStyle/>
          <a:p>
            <a:pPr marL="0" indent="0" algn="just">
              <a:buNone/>
            </a:pPr>
            <a:r>
              <a:rPr lang="ru-RU" sz="2000" b="1" dirty="0">
                <a:latin typeface="Calibri (Основной текст)"/>
              </a:rPr>
              <a:t>7</a:t>
            </a:r>
            <a:r>
              <a:rPr lang="ru-RU" sz="2000" b="1" dirty="0" smtClean="0">
                <a:solidFill>
                  <a:schemeClr val="tx1"/>
                </a:solidFill>
                <a:latin typeface="Calibri (Основной текст)"/>
              </a:rPr>
              <a:t>. </a:t>
            </a:r>
            <a:r>
              <a:rPr lang="ru-RU" sz="2000" dirty="0" smtClean="0">
                <a:solidFill>
                  <a:schemeClr val="tx1"/>
                </a:solidFill>
                <a:latin typeface="Calibri (Основной текст)"/>
              </a:rPr>
              <a:t>В декларации заявлена сумма </a:t>
            </a:r>
            <a:r>
              <a:rPr lang="ru-RU" sz="2000" dirty="0" smtClean="0">
                <a:latin typeface="Calibri (Основной текст)"/>
              </a:rPr>
              <a:t> фиксированных авансовых платежей, уплаченная налогоплательщиком, или сумма налога на прибыль организаций, подлежащие зачету</a:t>
            </a:r>
            <a:r>
              <a:rPr lang="ru-RU" sz="2000" dirty="0" smtClean="0">
                <a:solidFill>
                  <a:schemeClr val="tx1"/>
                </a:solidFill>
                <a:latin typeface="Calibri (Основной текст)"/>
              </a:rPr>
              <a:t>.</a:t>
            </a:r>
          </a:p>
          <a:p>
            <a:pPr algn="just"/>
            <a:endParaRPr lang="ru-RU" sz="2000" dirty="0">
              <a:solidFill>
                <a:schemeClr val="tx1"/>
              </a:solidFill>
              <a:latin typeface="Calibri (Основной текст)"/>
            </a:endParaRPr>
          </a:p>
          <a:p>
            <a:pPr marL="0" indent="0" algn="just">
              <a:buNone/>
            </a:pPr>
            <a:r>
              <a:rPr lang="ru-RU" sz="2000" b="1" i="1" u="sng" dirty="0" smtClean="0">
                <a:solidFill>
                  <a:schemeClr val="tx1"/>
                </a:solidFill>
                <a:latin typeface="Calibri (Основной текст)"/>
              </a:rPr>
              <a:t>Правильно:</a:t>
            </a:r>
            <a:r>
              <a:rPr lang="ru-RU" sz="2000" dirty="0" smtClean="0">
                <a:solidFill>
                  <a:schemeClr val="tx1"/>
                </a:solidFill>
                <a:latin typeface="Calibri (Основной текст)"/>
              </a:rPr>
              <a:t>. </a:t>
            </a:r>
            <a:r>
              <a:rPr lang="ru-RU" sz="2000" dirty="0" smtClean="0">
                <a:solidFill>
                  <a:schemeClr val="accent6">
                    <a:lumMod val="75000"/>
                  </a:schemeClr>
                </a:solidFill>
                <a:latin typeface="Calibri (Основной текст)"/>
              </a:rPr>
              <a:t>При заполнении сведений о доходах строка авансовые платежи не заполняется!!!</a:t>
            </a:r>
          </a:p>
          <a:p>
            <a:pPr marL="0" indent="0" algn="just">
              <a:buNone/>
            </a:pPr>
            <a:r>
              <a:rPr lang="ru-RU" sz="2000" dirty="0" smtClean="0"/>
              <a:t>Сумма </a:t>
            </a:r>
            <a:r>
              <a:rPr lang="ru-RU" sz="2000" dirty="0"/>
              <a:t>авансовых платежей заполняется </a:t>
            </a:r>
            <a:r>
              <a:rPr lang="ru-RU" sz="2000" dirty="0" smtClean="0"/>
              <a:t>налогоплательщиками, </a:t>
            </a:r>
            <a:r>
              <a:rPr lang="ru-RU" sz="2000" dirty="0"/>
              <a:t>зарегистрированными в качестве индивидуальных предпринимателей и частными практиками в Приложении 3 "Доходы от предпринимательской деятельности и частной практики" </a:t>
            </a:r>
            <a:r>
              <a:rPr lang="ru-RU" sz="2000" dirty="0" err="1"/>
              <a:t>справочно</a:t>
            </a:r>
            <a:r>
              <a:rPr lang="ru-RU" sz="2000" dirty="0"/>
              <a:t> и в Разделе 1 </a:t>
            </a:r>
            <a:r>
              <a:rPr lang="ru-RU" sz="2000" dirty="0" smtClean="0"/>
              <a:t>декларации.</a:t>
            </a:r>
            <a:endParaRPr lang="ru-RU" sz="2000" dirty="0">
              <a:solidFill>
                <a:srgbClr val="FF0000"/>
              </a:solidFill>
              <a:latin typeface="Calibri (Основной текст)"/>
            </a:endParaRPr>
          </a:p>
          <a:p>
            <a:pPr algn="just"/>
            <a:endParaRPr lang="ru-RU" sz="2000" dirty="0">
              <a:solidFill>
                <a:schemeClr val="tx1"/>
              </a:solidFill>
              <a:latin typeface="Calibri (Основной текст)"/>
            </a:endParaRPr>
          </a:p>
          <a:p>
            <a:pPr algn="just"/>
            <a:endParaRPr lang="ru-RU" sz="2000" dirty="0">
              <a:solidFill>
                <a:schemeClr val="tx1"/>
              </a:solidFill>
              <a:latin typeface="Calibri (Основной текст)"/>
            </a:endParaRPr>
          </a:p>
        </p:txBody>
      </p:sp>
    </p:spTree>
    <p:extLst>
      <p:ext uri="{BB962C8B-B14F-4D97-AF65-F5344CB8AC3E}">
        <p14:creationId xmlns:p14="http://schemas.microsoft.com/office/powerpoint/2010/main" val="1721146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460432" y="4659982"/>
            <a:ext cx="683568" cy="273844"/>
          </a:xfrm>
          <a:solidFill>
            <a:schemeClr val="bg1">
              <a:lumMod val="75000"/>
            </a:schemeClr>
          </a:solidFill>
        </p:spPr>
        <p:txBody>
          <a:bodyPr/>
          <a:lstStyle/>
          <a:p>
            <a:fld id="{B19B0651-EE4F-4900-A07F-96A6BFA9D0F0}" type="slidenum">
              <a:rPr lang="ru-RU" sz="1800" smtClean="0">
                <a:solidFill>
                  <a:schemeClr val="tx1"/>
                </a:solidFill>
              </a:rPr>
              <a:t>11</a:t>
            </a:fld>
            <a:endParaRPr lang="ru-RU" sz="1800" dirty="0">
              <a:solidFill>
                <a:schemeClr val="tx1"/>
              </a:solidFill>
            </a:endParaRPr>
          </a:p>
        </p:txBody>
      </p:sp>
      <p:pic>
        <p:nvPicPr>
          <p:cNvPr id="8" name="Рисунок 7">
            <a:extLst>
              <a:ext uri="{FF2B5EF4-FFF2-40B4-BE49-F238E27FC236}">
                <a16:creationId xmlns="" xmlns:a16="http://schemas.microsoft.com/office/drawing/2014/main" id="{5BDFE1BE-1C4A-5D76-9B3B-B54E7F0A6CF1}"/>
              </a:ext>
            </a:extLst>
          </p:cNvPr>
          <p:cNvPicPr>
            <a:picLocks noChangeAspect="1"/>
          </p:cNvPicPr>
          <p:nvPr/>
        </p:nvPicPr>
        <p:blipFill>
          <a:blip r:embed="rId3"/>
          <a:stretch>
            <a:fillRect/>
          </a:stretch>
        </p:blipFill>
        <p:spPr>
          <a:xfrm>
            <a:off x="8388424" y="177536"/>
            <a:ext cx="561694" cy="641937"/>
          </a:xfrm>
          <a:prstGeom prst="rect">
            <a:avLst/>
          </a:prstGeom>
        </p:spPr>
      </p:pic>
      <p:sp>
        <p:nvSpPr>
          <p:cNvPr id="9" name="Заголовок 2"/>
          <p:cNvSpPr>
            <a:spLocks noGrp="1"/>
          </p:cNvSpPr>
          <p:nvPr>
            <p:ph type="ctrTitle"/>
          </p:nvPr>
        </p:nvSpPr>
        <p:spPr>
          <a:xfrm>
            <a:off x="467544" y="268214"/>
            <a:ext cx="7772400" cy="551260"/>
          </a:xfrm>
        </p:spPr>
        <p:txBody>
          <a:bodyPr>
            <a:noAutofit/>
          </a:bodyPr>
          <a:lstStyle/>
          <a:p>
            <a:pPr algn="just"/>
            <a:r>
              <a:rPr lang="ru-RU" sz="2500" b="1" i="1" dirty="0">
                <a:solidFill>
                  <a:schemeClr val="tx2"/>
                </a:solidFill>
              </a:rPr>
              <a:t>Прочие </a:t>
            </a:r>
            <a:r>
              <a:rPr lang="ru-RU" sz="2500" b="1" i="1" dirty="0" smtClean="0">
                <a:solidFill>
                  <a:schemeClr val="tx2"/>
                </a:solidFill>
              </a:rPr>
              <a:t>ошибки:</a:t>
            </a:r>
            <a:r>
              <a:rPr lang="ru-RU" sz="2500" b="1" i="1" dirty="0">
                <a:solidFill>
                  <a:schemeClr val="tx2"/>
                </a:solidFill>
              </a:rPr>
              <a:t>	</a:t>
            </a:r>
          </a:p>
        </p:txBody>
      </p:sp>
      <p:sp>
        <p:nvSpPr>
          <p:cNvPr id="10" name="Подзаголовок 3"/>
          <p:cNvSpPr>
            <a:spLocks noGrp="1"/>
          </p:cNvSpPr>
          <p:nvPr>
            <p:ph type="subTitle" idx="1"/>
          </p:nvPr>
        </p:nvSpPr>
        <p:spPr>
          <a:xfrm>
            <a:off x="539552" y="819473"/>
            <a:ext cx="7704856" cy="3984525"/>
          </a:xfrm>
        </p:spPr>
        <p:txBody>
          <a:bodyPr>
            <a:noAutofit/>
          </a:bodyPr>
          <a:lstStyle/>
          <a:p>
            <a:pPr marL="342900" lvl="0" indent="-342900" algn="just">
              <a:buFont typeface="Arial" panose="020B0604020202020204" pitchFamily="34" charset="0"/>
              <a:buChar char="•"/>
            </a:pPr>
            <a:r>
              <a:rPr lang="ru-RU" sz="2000" dirty="0">
                <a:solidFill>
                  <a:schemeClr val="tx1"/>
                </a:solidFill>
                <a:latin typeface="Calibri (Основной текст)"/>
              </a:rPr>
              <a:t>При заполнении декларации по форме 3-НДФЛ на имущественный налоговый вычет неверно указана сумма переходящего остатка. Узнать сумму переходящего остатка можно в налоговом органе по месту регистрации или в сервисе “</a:t>
            </a:r>
            <a:r>
              <a:rPr lang="ru-RU" sz="2000" dirty="0">
                <a:solidFill>
                  <a:schemeClr val="tx1"/>
                </a:solidFill>
                <a:latin typeface="Calibri (Основной текст)"/>
                <a:hlinkClick r:id="rId4"/>
              </a:rPr>
              <a:t>Личный кабинет налогоплательщика</a:t>
            </a:r>
            <a:r>
              <a:rPr lang="ru-RU" sz="2000" dirty="0">
                <a:solidFill>
                  <a:schemeClr val="tx1"/>
                </a:solidFill>
                <a:latin typeface="Calibri (Основной текст)"/>
              </a:rPr>
              <a:t>" ;</a:t>
            </a:r>
          </a:p>
          <a:p>
            <a:pPr marL="342900" lvl="0" indent="-342900" algn="just">
              <a:buFont typeface="Arial" panose="020B0604020202020204" pitchFamily="34" charset="0"/>
              <a:buChar char="•"/>
            </a:pPr>
            <a:r>
              <a:rPr lang="ru-RU" sz="2000" dirty="0">
                <a:solidFill>
                  <a:schemeClr val="tx1"/>
                </a:solidFill>
                <a:latin typeface="Calibri (Основной текст)"/>
              </a:rPr>
              <a:t>Неправильное отнесение вычета к тому или иному налоговому периоду. Например, оплата за лечение была в 2023 году, а налогоплательщик представляет декларацию за 2024 год. Это неправильно. Налоговый вычет предоставляется именно за тот год, когда налогоплательщик оплатил за медицинское обслуживание, обучение или иные услуги.</a:t>
            </a:r>
          </a:p>
          <a:p>
            <a:pPr algn="just"/>
            <a:endParaRPr lang="ru-RU" sz="2000" dirty="0">
              <a:solidFill>
                <a:schemeClr val="tx1"/>
              </a:solidFill>
              <a:latin typeface="Calibri (Основной текст)"/>
            </a:endParaRPr>
          </a:p>
        </p:txBody>
      </p:sp>
    </p:spTree>
    <p:extLst>
      <p:ext uri="{BB962C8B-B14F-4D97-AF65-F5344CB8AC3E}">
        <p14:creationId xmlns:p14="http://schemas.microsoft.com/office/powerpoint/2010/main" val="8009111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460432" y="4659982"/>
            <a:ext cx="683568" cy="273844"/>
          </a:xfrm>
          <a:solidFill>
            <a:schemeClr val="bg1">
              <a:lumMod val="75000"/>
            </a:schemeClr>
          </a:solidFill>
        </p:spPr>
        <p:txBody>
          <a:bodyPr/>
          <a:lstStyle/>
          <a:p>
            <a:fld id="{B19B0651-EE4F-4900-A07F-96A6BFA9D0F0}" type="slidenum">
              <a:rPr lang="ru-RU" sz="1800" smtClean="0">
                <a:solidFill>
                  <a:schemeClr val="tx1"/>
                </a:solidFill>
              </a:rPr>
              <a:t>12</a:t>
            </a:fld>
            <a:endParaRPr lang="ru-RU" sz="1800" dirty="0">
              <a:solidFill>
                <a:schemeClr val="tx1"/>
              </a:solidFill>
            </a:endParaRPr>
          </a:p>
        </p:txBody>
      </p:sp>
      <p:pic>
        <p:nvPicPr>
          <p:cNvPr id="8" name="Рисунок 7">
            <a:extLst>
              <a:ext uri="{FF2B5EF4-FFF2-40B4-BE49-F238E27FC236}">
                <a16:creationId xmlns="" xmlns:a16="http://schemas.microsoft.com/office/drawing/2014/main" id="{5BDFE1BE-1C4A-5D76-9B3B-B54E7F0A6CF1}"/>
              </a:ext>
            </a:extLst>
          </p:cNvPr>
          <p:cNvPicPr>
            <a:picLocks noChangeAspect="1"/>
          </p:cNvPicPr>
          <p:nvPr/>
        </p:nvPicPr>
        <p:blipFill>
          <a:blip r:embed="rId2"/>
          <a:stretch>
            <a:fillRect/>
          </a:stretch>
        </p:blipFill>
        <p:spPr>
          <a:xfrm>
            <a:off x="8388424" y="177536"/>
            <a:ext cx="561694" cy="641937"/>
          </a:xfrm>
          <a:prstGeom prst="rect">
            <a:avLst/>
          </a:prstGeom>
        </p:spPr>
      </p:pic>
      <p:sp>
        <p:nvSpPr>
          <p:cNvPr id="10" name="Подзаголовок 3"/>
          <p:cNvSpPr>
            <a:spLocks noGrp="1"/>
          </p:cNvSpPr>
          <p:nvPr>
            <p:ph type="subTitle" idx="1"/>
          </p:nvPr>
        </p:nvSpPr>
        <p:spPr>
          <a:xfrm>
            <a:off x="539552" y="1275606"/>
            <a:ext cx="7704856" cy="3528392"/>
          </a:xfrm>
        </p:spPr>
        <p:txBody>
          <a:bodyPr>
            <a:noAutofit/>
          </a:bodyPr>
          <a:lstStyle/>
          <a:p>
            <a:pPr marL="342900" lvl="0" indent="-342900" algn="just">
              <a:buFont typeface="Arial" panose="020B0604020202020204" pitchFamily="34" charset="0"/>
              <a:buChar char="•"/>
            </a:pPr>
            <a:endParaRPr lang="ru-RU" sz="2000" dirty="0" smtClean="0">
              <a:solidFill>
                <a:schemeClr val="tx2"/>
              </a:solidFill>
              <a:latin typeface="Calibri (Основной текст)"/>
            </a:endParaRPr>
          </a:p>
          <a:p>
            <a:pPr marL="342900" lvl="0" indent="-342900" algn="just">
              <a:buFont typeface="Arial" panose="020B0604020202020204" pitchFamily="34" charset="0"/>
              <a:buChar char="•"/>
            </a:pPr>
            <a:r>
              <a:rPr lang="ru-RU" sz="2000" dirty="0" smtClean="0">
                <a:solidFill>
                  <a:schemeClr val="tx1"/>
                </a:solidFill>
                <a:latin typeface="Calibri (Основной текст)"/>
              </a:rPr>
              <a:t>рекомендуем </a:t>
            </a:r>
            <a:r>
              <a:rPr lang="ru-RU" sz="2000" dirty="0">
                <a:solidFill>
                  <a:schemeClr val="tx1"/>
                </a:solidFill>
                <a:latin typeface="Calibri (Основной текст)"/>
              </a:rPr>
              <a:t>указывать актуальный номер телефона для связи инспектора с налогоплательщиком</a:t>
            </a:r>
            <a:r>
              <a:rPr lang="ru-RU" sz="2000" dirty="0" smtClean="0">
                <a:solidFill>
                  <a:schemeClr val="tx1"/>
                </a:solidFill>
                <a:latin typeface="Calibri (Основной текст)"/>
              </a:rPr>
              <a:t>;</a:t>
            </a:r>
          </a:p>
          <a:p>
            <a:pPr marL="342900" lvl="0" indent="-342900" algn="just">
              <a:buFont typeface="Arial" panose="020B0604020202020204" pitchFamily="34" charset="0"/>
              <a:buChar char="•"/>
            </a:pPr>
            <a:r>
              <a:rPr lang="ru-RU" sz="2000" dirty="0" smtClean="0">
                <a:solidFill>
                  <a:schemeClr val="tx1"/>
                </a:solidFill>
                <a:latin typeface="Calibri (Основной текст)"/>
              </a:rPr>
              <a:t>рекомендуем проверять декларацию в ПДФ формате для перепроверки сумм подлежащих к возврату из бюджета;</a:t>
            </a:r>
            <a:endParaRPr lang="ru-RU" sz="2000" dirty="0">
              <a:solidFill>
                <a:schemeClr val="tx1"/>
              </a:solidFill>
              <a:latin typeface="Calibri (Основной текст)"/>
            </a:endParaRPr>
          </a:p>
          <a:p>
            <a:pPr marL="342900" lvl="0" indent="-342900" algn="just">
              <a:buFont typeface="Arial" panose="020B0604020202020204" pitchFamily="34" charset="0"/>
              <a:buChar char="•"/>
            </a:pPr>
            <a:r>
              <a:rPr lang="ru-RU" sz="2000" dirty="0" smtClean="0">
                <a:solidFill>
                  <a:schemeClr val="tx1"/>
                </a:solidFill>
                <a:latin typeface="Calibri (Основной текст)"/>
              </a:rPr>
              <a:t>рекомендуем </a:t>
            </a:r>
            <a:r>
              <a:rPr lang="ru-RU" sz="2000" dirty="0">
                <a:solidFill>
                  <a:schemeClr val="tx1"/>
                </a:solidFill>
                <a:latin typeface="Calibri (Основной текст)"/>
              </a:rPr>
              <a:t>заполнять реквизиты банковского счета для возврата налога (заявление о </a:t>
            </a:r>
            <a:r>
              <a:rPr lang="ru-RU" sz="2000" dirty="0" smtClean="0">
                <a:solidFill>
                  <a:schemeClr val="tx1"/>
                </a:solidFill>
                <a:latin typeface="Calibri (Основной текст)"/>
              </a:rPr>
              <a:t>распоряжении НДФЛ «Приложение к разделу 1») </a:t>
            </a:r>
            <a:r>
              <a:rPr lang="ru-RU" sz="2000" dirty="0">
                <a:solidFill>
                  <a:schemeClr val="tx1"/>
                </a:solidFill>
                <a:latin typeface="Calibri (Основной текст)"/>
              </a:rPr>
              <a:t>для ускорения возврата налога из бюджета.</a:t>
            </a:r>
          </a:p>
          <a:p>
            <a:pPr algn="just"/>
            <a:endParaRPr lang="ru-RU" sz="2000" dirty="0">
              <a:solidFill>
                <a:schemeClr val="tx1"/>
              </a:solidFill>
              <a:latin typeface="Calibri (Основной текст)"/>
            </a:endParaRPr>
          </a:p>
        </p:txBody>
      </p:sp>
      <p:sp>
        <p:nvSpPr>
          <p:cNvPr id="6" name="Заголовок 2"/>
          <p:cNvSpPr>
            <a:spLocks noGrp="1"/>
          </p:cNvSpPr>
          <p:nvPr>
            <p:ph type="ctrTitle"/>
          </p:nvPr>
        </p:nvSpPr>
        <p:spPr>
          <a:xfrm>
            <a:off x="468313" y="268288"/>
            <a:ext cx="7772400" cy="647278"/>
          </a:xfrm>
        </p:spPr>
        <p:txBody>
          <a:bodyPr>
            <a:noAutofit/>
          </a:bodyPr>
          <a:lstStyle/>
          <a:p>
            <a:pPr algn="just"/>
            <a:r>
              <a:rPr lang="ru-RU" sz="2500" b="1" i="1" dirty="0" smtClean="0">
                <a:solidFill>
                  <a:schemeClr val="tx2"/>
                </a:solidFill>
              </a:rPr>
              <a:t/>
            </a:r>
            <a:br>
              <a:rPr lang="ru-RU" sz="2500" b="1" i="1" dirty="0" smtClean="0">
                <a:solidFill>
                  <a:schemeClr val="tx2"/>
                </a:solidFill>
              </a:rPr>
            </a:br>
            <a:r>
              <a:rPr lang="ru-RU" sz="2500" b="1" i="1" dirty="0" smtClean="0">
                <a:solidFill>
                  <a:schemeClr val="tx2"/>
                </a:solidFill>
              </a:rPr>
              <a:t>Кроме </a:t>
            </a:r>
            <a:r>
              <a:rPr lang="ru-RU" sz="2500" b="1" i="1" dirty="0">
                <a:solidFill>
                  <a:schemeClr val="tx2"/>
                </a:solidFill>
              </a:rPr>
              <a:t>того, при заполнении декларации по форме </a:t>
            </a:r>
            <a:r>
              <a:rPr lang="ru-RU" sz="2500" b="1" i="1" dirty="0" smtClean="0">
                <a:solidFill>
                  <a:schemeClr val="tx2"/>
                </a:solidFill>
              </a:rPr>
              <a:t/>
            </a:r>
            <a:br>
              <a:rPr lang="ru-RU" sz="2500" b="1" i="1" dirty="0" smtClean="0">
                <a:solidFill>
                  <a:schemeClr val="tx2"/>
                </a:solidFill>
              </a:rPr>
            </a:br>
            <a:r>
              <a:rPr lang="ru-RU" sz="2500" b="1" i="1" dirty="0" smtClean="0">
                <a:solidFill>
                  <a:schemeClr val="tx2"/>
                </a:solidFill>
              </a:rPr>
              <a:t>3-НДФЛ</a:t>
            </a:r>
            <a:r>
              <a:rPr lang="ru-RU" sz="2500" b="1" i="1" dirty="0">
                <a:solidFill>
                  <a:schemeClr val="tx2"/>
                </a:solidFill>
              </a:rPr>
              <a:t>:</a:t>
            </a:r>
            <a:r>
              <a:rPr lang="ru-RU" sz="2800" dirty="0"/>
              <a:t/>
            </a:r>
            <a:br>
              <a:rPr lang="ru-RU" sz="2800" dirty="0"/>
            </a:br>
            <a:r>
              <a:rPr lang="ru-RU" sz="2500" b="1" i="1" dirty="0">
                <a:solidFill>
                  <a:schemeClr val="tx2"/>
                </a:solidFill>
              </a:rPr>
              <a:t>	</a:t>
            </a:r>
          </a:p>
        </p:txBody>
      </p:sp>
    </p:spTree>
    <p:extLst>
      <p:ext uri="{BB962C8B-B14F-4D97-AF65-F5344CB8AC3E}">
        <p14:creationId xmlns:p14="http://schemas.microsoft.com/office/powerpoint/2010/main" val="26591836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000" b="1" cap="all" dirty="0">
                <a:gradFill flip="none" rotWithShape="1">
                  <a:gsLst>
                    <a:gs pos="0">
                      <a:srgbClr val="0066B3">
                        <a:shade val="30000"/>
                        <a:satMod val="115000"/>
                      </a:srgbClr>
                    </a:gs>
                    <a:gs pos="50000">
                      <a:srgbClr val="0066B3">
                        <a:shade val="67500"/>
                        <a:satMod val="115000"/>
                      </a:srgbClr>
                    </a:gs>
                    <a:gs pos="100000">
                      <a:srgbClr val="0066B3">
                        <a:shade val="100000"/>
                        <a:satMod val="115000"/>
                      </a:srgbClr>
                    </a:gs>
                  </a:gsLst>
                  <a:path path="circle">
                    <a:fillToRect r="100000" b="100000"/>
                  </a:path>
                  <a:tileRect l="-100000" t="-100000"/>
                </a:gradFill>
                <a:latin typeface="Times New Roman" pitchFamily="18" charset="0"/>
                <a:cs typeface="Times New Roman" pitchFamily="18" charset="0"/>
              </a:rPr>
              <a:t>Контактная информация</a:t>
            </a:r>
            <a:endParaRPr lang="ru-RU" sz="3000" b="1" dirty="0"/>
          </a:p>
        </p:txBody>
      </p:sp>
      <p:sp>
        <p:nvSpPr>
          <p:cNvPr id="3" name="Объект 2"/>
          <p:cNvSpPr>
            <a:spLocks noGrp="1"/>
          </p:cNvSpPr>
          <p:nvPr>
            <p:ph idx="1"/>
          </p:nvPr>
        </p:nvSpPr>
        <p:spPr/>
        <p:txBody>
          <a:bodyPr>
            <a:normAutofit/>
          </a:bodyPr>
          <a:lstStyle/>
          <a:p>
            <a:pPr marL="0" lvl="0" indent="0" algn="ctr">
              <a:lnSpc>
                <a:spcPct val="120000"/>
              </a:lnSpc>
              <a:spcBef>
                <a:spcPct val="0"/>
              </a:spcBef>
              <a:buNone/>
              <a:defRPr/>
            </a:pPr>
            <a:r>
              <a:rPr lang="ru-RU" sz="2500" b="1" dirty="0" smtClean="0">
                <a:latin typeface="Calibri (Основной текст)"/>
                <a:cs typeface="Times New Roman" pitchFamily="18" charset="0"/>
              </a:rPr>
              <a:t>на официальном сайте ФНС </a:t>
            </a:r>
            <a:r>
              <a:rPr lang="ru-RU" sz="2500" b="1" dirty="0">
                <a:latin typeface="Calibri (Основной текст)"/>
                <a:cs typeface="Times New Roman" pitchFamily="18" charset="0"/>
              </a:rPr>
              <a:t>Р</a:t>
            </a:r>
            <a:r>
              <a:rPr lang="ru-RU" sz="2500" b="1" dirty="0" smtClean="0">
                <a:latin typeface="Calibri (Основной текст)"/>
                <a:cs typeface="Times New Roman" pitchFamily="18" charset="0"/>
              </a:rPr>
              <a:t>оссии </a:t>
            </a:r>
          </a:p>
          <a:p>
            <a:pPr marL="0" lvl="0" indent="0" algn="ctr">
              <a:lnSpc>
                <a:spcPct val="120000"/>
              </a:lnSpc>
              <a:spcBef>
                <a:spcPct val="0"/>
              </a:spcBef>
              <a:buNone/>
              <a:defRPr/>
            </a:pPr>
            <a:r>
              <a:rPr lang="en-US" sz="2500" b="1" u="sng" dirty="0" smtClean="0">
                <a:solidFill>
                  <a:srgbClr val="0070C0"/>
                </a:solidFill>
                <a:latin typeface="Calibri (Основной текст)"/>
                <a:cs typeface="Times New Roman" pitchFamily="18" charset="0"/>
                <a:hlinkClick r:id="rId2"/>
              </a:rPr>
              <a:t>www.nalog.gov.ru</a:t>
            </a:r>
            <a:endParaRPr lang="ru-RU" sz="2500" b="1" u="sng" dirty="0" smtClean="0">
              <a:solidFill>
                <a:srgbClr val="0070C0"/>
              </a:solidFill>
              <a:latin typeface="Calibri (Основной текст)"/>
              <a:cs typeface="Times New Roman" pitchFamily="18" charset="0"/>
            </a:endParaRPr>
          </a:p>
          <a:p>
            <a:pPr marL="0" lvl="0" indent="0" algn="ctr">
              <a:lnSpc>
                <a:spcPct val="120000"/>
              </a:lnSpc>
              <a:spcBef>
                <a:spcPct val="0"/>
              </a:spcBef>
              <a:buNone/>
              <a:defRPr/>
            </a:pPr>
            <a:endParaRPr lang="ru-RU" sz="2500" b="1" u="sng" dirty="0" smtClean="0">
              <a:solidFill>
                <a:srgbClr val="0070C0"/>
              </a:solidFill>
              <a:latin typeface="Calibri (Основной текст)"/>
              <a:cs typeface="Times New Roman" pitchFamily="18" charset="0"/>
            </a:endParaRPr>
          </a:p>
          <a:p>
            <a:pPr marL="0" lvl="0" indent="0" algn="ctr">
              <a:lnSpc>
                <a:spcPct val="120000"/>
              </a:lnSpc>
              <a:spcBef>
                <a:spcPct val="0"/>
              </a:spcBef>
              <a:buNone/>
              <a:defRPr/>
            </a:pPr>
            <a:r>
              <a:rPr lang="ru-RU" sz="2500" b="1" dirty="0" smtClean="0">
                <a:latin typeface="Calibri (Основной текст)"/>
                <a:cs typeface="Times New Roman" pitchFamily="18" charset="0"/>
              </a:rPr>
              <a:t> по телефону единого контакт-центра </a:t>
            </a:r>
            <a:r>
              <a:rPr lang="ru-RU" sz="2500" b="1" dirty="0">
                <a:latin typeface="Calibri (Основной текст)"/>
                <a:cs typeface="Times New Roman" pitchFamily="18" charset="0"/>
              </a:rPr>
              <a:t>ФНС России </a:t>
            </a:r>
          </a:p>
          <a:p>
            <a:pPr marL="0" lvl="0" indent="0" algn="ctr">
              <a:lnSpc>
                <a:spcPct val="120000"/>
              </a:lnSpc>
              <a:spcBef>
                <a:spcPct val="0"/>
              </a:spcBef>
              <a:buNone/>
              <a:defRPr/>
            </a:pPr>
            <a:r>
              <a:rPr lang="ru-RU" sz="2500" b="1" u="sng" dirty="0" smtClean="0">
                <a:solidFill>
                  <a:srgbClr val="1624AA"/>
                </a:solidFill>
                <a:latin typeface="Calibri (Основной текст)"/>
                <a:cs typeface="Times New Roman" pitchFamily="18" charset="0"/>
              </a:rPr>
              <a:t>8-800-222-22-22</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a:p>
        </p:txBody>
      </p:sp>
    </p:spTree>
    <p:extLst>
      <p:ext uri="{BB962C8B-B14F-4D97-AF65-F5344CB8AC3E}">
        <p14:creationId xmlns:p14="http://schemas.microsoft.com/office/powerpoint/2010/main" val="3399640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Рисунок 4">
            <a:extLst>
              <a:ext uri="{FF2B5EF4-FFF2-40B4-BE49-F238E27FC236}">
                <a16:creationId xmlns="" xmlns:a16="http://schemas.microsoft.com/office/drawing/2014/main" id="{243C4EA9-1284-5A71-481C-52F3405A0D74}"/>
              </a:ext>
            </a:extLst>
          </p:cNvPr>
          <p:cNvPicPr>
            <a:picLocks noChangeAspect="1"/>
          </p:cNvPicPr>
          <p:nvPr/>
        </p:nvPicPr>
        <p:blipFill>
          <a:blip r:embed="rId3"/>
          <a:stretch>
            <a:fillRect/>
          </a:stretch>
        </p:blipFill>
        <p:spPr>
          <a:xfrm>
            <a:off x="4033047" y="1275606"/>
            <a:ext cx="1041622" cy="1190425"/>
          </a:xfrm>
          <a:prstGeom prst="rect">
            <a:avLst/>
          </a:prstGeom>
        </p:spPr>
      </p:pic>
      <p:sp>
        <p:nvSpPr>
          <p:cNvPr id="6" name="Текст 4">
            <a:extLst>
              <a:ext uri="{FF2B5EF4-FFF2-40B4-BE49-F238E27FC236}">
                <a16:creationId xmlns="" xmlns:a16="http://schemas.microsoft.com/office/drawing/2014/main" id="{89A1713B-6562-FFA5-5EEE-6E4272277351}"/>
              </a:ext>
            </a:extLst>
          </p:cNvPr>
          <p:cNvSpPr txBox="1">
            <a:spLocks/>
          </p:cNvSpPr>
          <p:nvPr/>
        </p:nvSpPr>
        <p:spPr>
          <a:xfrm>
            <a:off x="2111152" y="2738321"/>
            <a:ext cx="4896544" cy="380212"/>
          </a:xfrm>
          <a:prstGeom prst="rect">
            <a:avLst/>
          </a:prstGeom>
        </p:spPr>
        <p:txBody>
          <a:bodyPr vert="horz" lIns="68580" tIns="34290" rIns="68580" bIns="34290" rtlCol="0">
            <a:noAutofit/>
          </a:bodyPr>
          <a:lstStyle>
            <a:lvl1pPr marL="0" indent="0" algn="ctr" defTabSz="685800" rtl="0" eaLnBrk="1" latinLnBrk="0" hangingPunct="1">
              <a:lnSpc>
                <a:spcPct val="100000"/>
              </a:lnSpc>
              <a:spcBef>
                <a:spcPts val="750"/>
              </a:spcBef>
              <a:buFont typeface="Arial" panose="020B0604020202020204" pitchFamily="34" charset="0"/>
              <a:buNone/>
              <a:defRPr sz="2100" b="1" i="0" kern="1200" baseline="0">
                <a:solidFill>
                  <a:schemeClr val="tx2"/>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a:defRPr/>
            </a:pPr>
            <a:r>
              <a:rPr lang="ru-RU" sz="1800" dirty="0" smtClean="0">
                <a:solidFill>
                  <a:srgbClr val="2A3A7B"/>
                </a:solidFill>
              </a:rPr>
              <a:t>СПАСИБО ЗА ВНИМАНИЕ!</a:t>
            </a:r>
            <a:endParaRPr lang="ru-RU" sz="1800" dirty="0">
              <a:solidFill>
                <a:srgbClr val="2A3A7B"/>
              </a:solidFill>
            </a:endParaRPr>
          </a:p>
        </p:txBody>
      </p:sp>
    </p:spTree>
    <p:extLst>
      <p:ext uri="{BB962C8B-B14F-4D97-AF65-F5344CB8AC3E}">
        <p14:creationId xmlns:p14="http://schemas.microsoft.com/office/powerpoint/2010/main" val="4278443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539552" y="339503"/>
            <a:ext cx="7344816" cy="576063"/>
          </a:xfrm>
        </p:spPr>
        <p:txBody>
          <a:bodyPr>
            <a:normAutofit/>
          </a:bodyPr>
          <a:lstStyle/>
          <a:p>
            <a:pPr algn="l"/>
            <a:r>
              <a:rPr lang="en-US" sz="2500" b="1" i="1" dirty="0">
                <a:solidFill>
                  <a:schemeClr val="tx2"/>
                </a:solidFill>
              </a:rPr>
              <a:t>Зачем подавать декларацию </a:t>
            </a:r>
            <a:r>
              <a:rPr lang="en-US" sz="2500" b="1" i="1" dirty="0" smtClean="0">
                <a:solidFill>
                  <a:schemeClr val="tx2"/>
                </a:solidFill>
              </a:rPr>
              <a:t>3-НДФЛ</a:t>
            </a:r>
            <a:r>
              <a:rPr lang="en-US" sz="2500" b="1" i="1" dirty="0">
                <a:solidFill>
                  <a:schemeClr val="tx2"/>
                </a:solidFill>
              </a:rPr>
              <a:t>?</a:t>
            </a:r>
            <a:endParaRPr lang="ru-RU" sz="2500" b="1" i="1" dirty="0">
              <a:solidFill>
                <a:schemeClr val="tx2"/>
              </a:solidFill>
            </a:endParaRPr>
          </a:p>
        </p:txBody>
      </p:sp>
      <p:sp>
        <p:nvSpPr>
          <p:cNvPr id="5" name="Подзаголовок 4"/>
          <p:cNvSpPr>
            <a:spLocks noGrp="1"/>
          </p:cNvSpPr>
          <p:nvPr>
            <p:ph type="subTitle" idx="1"/>
          </p:nvPr>
        </p:nvSpPr>
        <p:spPr>
          <a:xfrm>
            <a:off x="683568" y="987574"/>
            <a:ext cx="7056784" cy="3888432"/>
          </a:xfrm>
        </p:spPr>
        <p:txBody>
          <a:bodyPr>
            <a:normAutofit fontScale="92500"/>
          </a:bodyPr>
          <a:lstStyle/>
          <a:p>
            <a:pPr algn="l"/>
            <a:r>
              <a:rPr lang="ru-RU" sz="2200" b="1" i="1" dirty="0">
                <a:solidFill>
                  <a:schemeClr val="tx2"/>
                </a:solidFill>
                <a:cs typeface="Posterama"/>
              </a:rPr>
              <a:t>Получить </a:t>
            </a:r>
            <a:r>
              <a:rPr lang="ru-RU" sz="2200" b="1" i="1" dirty="0" smtClean="0">
                <a:solidFill>
                  <a:schemeClr val="tx2"/>
                </a:solidFill>
                <a:cs typeface="Posterama"/>
              </a:rPr>
              <a:t>вычет:</a:t>
            </a:r>
          </a:p>
          <a:p>
            <a:pPr marL="457178" indent="-457178" algn="l">
              <a:buAutoNum type="arabicPeriod"/>
            </a:pPr>
            <a:r>
              <a:rPr lang="ru-RU" sz="2000" dirty="0">
                <a:solidFill>
                  <a:schemeClr val="tx1"/>
                </a:solidFill>
                <a:latin typeface="Calibri (Основной текст)"/>
              </a:rPr>
              <a:t>При покупке недвижимости</a:t>
            </a:r>
          </a:p>
          <a:p>
            <a:pPr marL="457178" indent="-457178" algn="l">
              <a:buAutoNum type="arabicPeriod"/>
            </a:pPr>
            <a:r>
              <a:rPr lang="ru-RU" sz="2000" dirty="0">
                <a:solidFill>
                  <a:schemeClr val="tx1"/>
                </a:solidFill>
                <a:latin typeface="Calibri (Основной текст)"/>
              </a:rPr>
              <a:t>При лечении и покупке медикаментов</a:t>
            </a:r>
          </a:p>
          <a:p>
            <a:pPr marL="457178" indent="-457178" algn="l">
              <a:buAutoNum type="arabicPeriod"/>
            </a:pPr>
            <a:r>
              <a:rPr lang="ru-RU" sz="2000" dirty="0">
                <a:solidFill>
                  <a:schemeClr val="tx1"/>
                </a:solidFill>
                <a:latin typeface="Calibri (Основной текст)"/>
              </a:rPr>
              <a:t>При оплате образования</a:t>
            </a:r>
          </a:p>
          <a:p>
            <a:pPr marL="457178" indent="-457178" algn="l">
              <a:buAutoNum type="arabicPeriod"/>
            </a:pPr>
            <a:r>
              <a:rPr lang="ru-RU" sz="2000" dirty="0" err="1">
                <a:solidFill>
                  <a:schemeClr val="tx1"/>
                </a:solidFill>
                <a:latin typeface="Calibri (Основной текст)"/>
              </a:rPr>
              <a:t>Физкультурно</a:t>
            </a:r>
            <a:r>
              <a:rPr lang="ru-RU" sz="2000" dirty="0">
                <a:solidFill>
                  <a:schemeClr val="tx1"/>
                </a:solidFill>
                <a:latin typeface="Calibri (Основной текст)"/>
              </a:rPr>
              <a:t> – оздоровительные услуги</a:t>
            </a:r>
          </a:p>
          <a:p>
            <a:pPr algn="l"/>
            <a:r>
              <a:rPr lang="ru-RU" sz="2200" b="1" i="1" dirty="0">
                <a:solidFill>
                  <a:schemeClr val="tx2"/>
                </a:solidFill>
                <a:cs typeface="Posterama"/>
              </a:rPr>
              <a:t>Заявить </a:t>
            </a:r>
            <a:r>
              <a:rPr lang="ru-RU" sz="2200" b="1" i="1" dirty="0" smtClean="0">
                <a:solidFill>
                  <a:schemeClr val="tx2"/>
                </a:solidFill>
                <a:cs typeface="Posterama"/>
              </a:rPr>
              <a:t>доход:</a:t>
            </a:r>
          </a:p>
          <a:p>
            <a:pPr marL="457200" indent="-457200" algn="l">
              <a:buAutoNum type="arabicPeriod"/>
            </a:pPr>
            <a:r>
              <a:rPr lang="ru-RU" sz="2000" dirty="0" smtClean="0">
                <a:solidFill>
                  <a:schemeClr val="tx1"/>
                </a:solidFill>
                <a:latin typeface="Calibri (Основной текст)"/>
              </a:rPr>
              <a:t>При </a:t>
            </a:r>
            <a:r>
              <a:rPr lang="ru-RU" sz="2000" dirty="0">
                <a:solidFill>
                  <a:schemeClr val="tx1"/>
                </a:solidFill>
                <a:latin typeface="Calibri (Основной текст)"/>
              </a:rPr>
              <a:t>сдаче жилья в аренду </a:t>
            </a:r>
            <a:endParaRPr lang="ru-RU" sz="2000" dirty="0" smtClean="0">
              <a:solidFill>
                <a:schemeClr val="tx1"/>
              </a:solidFill>
              <a:latin typeface="Calibri (Основной текст)"/>
            </a:endParaRPr>
          </a:p>
          <a:p>
            <a:pPr marL="457200" indent="-457200" algn="l">
              <a:buAutoNum type="arabicPeriod"/>
            </a:pPr>
            <a:r>
              <a:rPr lang="ru-RU" sz="2000" dirty="0" smtClean="0">
                <a:solidFill>
                  <a:schemeClr val="tx1"/>
                </a:solidFill>
                <a:latin typeface="Calibri (Основной текст)"/>
              </a:rPr>
              <a:t>При </a:t>
            </a:r>
            <a:r>
              <a:rPr lang="ru-RU" sz="2000" dirty="0">
                <a:solidFill>
                  <a:schemeClr val="tx1"/>
                </a:solidFill>
                <a:latin typeface="Calibri (Основной текст)"/>
              </a:rPr>
              <a:t>выигрыше в лотерею</a:t>
            </a:r>
          </a:p>
          <a:p>
            <a:pPr algn="just">
              <a:tabLst>
                <a:tab pos="449263" algn="l"/>
              </a:tabLst>
            </a:pPr>
            <a:r>
              <a:rPr lang="ru-RU" sz="2000" dirty="0">
                <a:solidFill>
                  <a:schemeClr val="tx1"/>
                </a:solidFill>
                <a:latin typeface="Calibri (Основной текст)"/>
              </a:rPr>
              <a:t>3. </a:t>
            </a:r>
            <a:r>
              <a:rPr lang="ru-RU" sz="2000" dirty="0" smtClean="0">
                <a:solidFill>
                  <a:schemeClr val="tx1"/>
                </a:solidFill>
                <a:latin typeface="Calibri (Основной текст)"/>
              </a:rPr>
              <a:t>   При </a:t>
            </a:r>
            <a:r>
              <a:rPr lang="ru-RU" sz="2000" dirty="0">
                <a:solidFill>
                  <a:schemeClr val="tx1"/>
                </a:solidFill>
                <a:latin typeface="Calibri (Основной текст)"/>
              </a:rPr>
              <a:t>продаже имущества по сделкам свыше 1 млн. руб., при сроке менее 3- х лет владение объектом </a:t>
            </a:r>
            <a:r>
              <a:rPr lang="ru-RU" sz="2000" dirty="0" smtClean="0">
                <a:solidFill>
                  <a:schemeClr val="tx1"/>
                </a:solidFill>
                <a:latin typeface="Calibri (Основной текст)"/>
              </a:rPr>
              <a:t>недвижимости</a:t>
            </a:r>
          </a:p>
          <a:p>
            <a:pPr algn="just"/>
            <a:r>
              <a:rPr lang="ru-RU" sz="2000" dirty="0" smtClean="0">
                <a:solidFill>
                  <a:schemeClr val="tx1"/>
                </a:solidFill>
                <a:latin typeface="Calibri (Основной текст)"/>
              </a:rPr>
              <a:t>4.   Дарение </a:t>
            </a:r>
            <a:r>
              <a:rPr lang="ru-RU" sz="2000" dirty="0">
                <a:solidFill>
                  <a:schemeClr val="tx1"/>
                </a:solidFill>
                <a:latin typeface="Calibri (Основной текст)"/>
              </a:rPr>
              <a:t>не от близких родственников</a:t>
            </a:r>
          </a:p>
          <a:p>
            <a:pPr algn="l"/>
            <a:endParaRPr lang="ru-RU" sz="2000" b="1" dirty="0">
              <a:solidFill>
                <a:schemeClr val="tx1"/>
              </a:solidFill>
            </a:endParaRPr>
          </a:p>
        </p:txBody>
      </p:sp>
      <p:sp>
        <p:nvSpPr>
          <p:cNvPr id="2" name="Номер слайда 1"/>
          <p:cNvSpPr>
            <a:spLocks noGrp="1"/>
          </p:cNvSpPr>
          <p:nvPr>
            <p:ph type="sldNum" sz="quarter" idx="12"/>
          </p:nvPr>
        </p:nvSpPr>
        <p:spPr>
          <a:xfrm>
            <a:off x="8244408" y="4767263"/>
            <a:ext cx="792088" cy="273844"/>
          </a:xfrm>
          <a:solidFill>
            <a:schemeClr val="bg1">
              <a:lumMod val="75000"/>
            </a:schemeClr>
          </a:solidFill>
        </p:spPr>
        <p:txBody>
          <a:bodyPr/>
          <a:lstStyle/>
          <a:p>
            <a:fld id="{B19B0651-EE4F-4900-A07F-96A6BFA9D0F0}" type="slidenum">
              <a:rPr lang="ru-RU" sz="1800" smtClean="0">
                <a:solidFill>
                  <a:schemeClr val="tx1"/>
                </a:solidFill>
                <a:latin typeface="+mj-lt"/>
              </a:rPr>
              <a:t>2</a:t>
            </a:fld>
            <a:endParaRPr lang="ru-RU" sz="1800" dirty="0">
              <a:solidFill>
                <a:schemeClr val="tx1"/>
              </a:solidFill>
              <a:latin typeface="+mj-lt"/>
            </a:endParaRPr>
          </a:p>
        </p:txBody>
      </p:sp>
      <p:pic>
        <p:nvPicPr>
          <p:cNvPr id="8" name="Рисунок 7">
            <a:extLst>
              <a:ext uri="{FF2B5EF4-FFF2-40B4-BE49-F238E27FC236}">
                <a16:creationId xmlns="" xmlns:a16="http://schemas.microsoft.com/office/drawing/2014/main" id="{5BDFE1BE-1C4A-5D76-9B3B-B54E7F0A6CF1}"/>
              </a:ext>
            </a:extLst>
          </p:cNvPr>
          <p:cNvPicPr>
            <a:picLocks noChangeAspect="1"/>
          </p:cNvPicPr>
          <p:nvPr/>
        </p:nvPicPr>
        <p:blipFill>
          <a:blip r:embed="rId3"/>
          <a:stretch>
            <a:fillRect/>
          </a:stretch>
        </p:blipFill>
        <p:spPr>
          <a:xfrm>
            <a:off x="8388424" y="177536"/>
            <a:ext cx="561694" cy="641937"/>
          </a:xfrm>
          <a:prstGeom prst="rect">
            <a:avLst/>
          </a:prstGeom>
        </p:spPr>
      </p:pic>
      <p:sp>
        <p:nvSpPr>
          <p:cNvPr id="28" name="Заголовок 32"/>
          <p:cNvSpPr txBox="1">
            <a:spLocks/>
          </p:cNvSpPr>
          <p:nvPr/>
        </p:nvSpPr>
        <p:spPr>
          <a:xfrm>
            <a:off x="2343150" y="211457"/>
            <a:ext cx="5781484" cy="507831"/>
          </a:xfrm>
          <a:prstGeom prst="rect">
            <a:avLst/>
          </a:prstGeom>
        </p:spPr>
        <p:txBody>
          <a:bodyPr wrap="square" lIns="0" tIns="0" rIns="0" bIns="0">
            <a:spAutoFit/>
          </a:bodyPr>
          <a:lstStyle>
            <a:lvl1pPr>
              <a:defRPr sz="1800" b="1" i="0">
                <a:solidFill>
                  <a:srgbClr val="0D79C9"/>
                </a:solidFill>
                <a:latin typeface="Arial"/>
                <a:ea typeface="+mj-ea"/>
                <a:cs typeface="Arial"/>
              </a:defRPr>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ru-RU" sz="1500" b="1" i="0" u="none" strike="noStrike" kern="0" cap="none" spc="0" normalizeH="0" baseline="0" noProof="0" dirty="0" smtClean="0">
                <a:ln>
                  <a:noFill/>
                </a:ln>
                <a:solidFill>
                  <a:srgbClr val="57565A">
                    <a:lumMod val="50000"/>
                  </a:srgbClr>
                </a:solidFill>
                <a:effectLst/>
                <a:uLnTx/>
                <a:uFillTx/>
                <a:latin typeface="+mj-lt"/>
                <a:ea typeface="+mj-ea"/>
                <a:cs typeface="Arial"/>
              </a:rPr>
              <a:t> </a:t>
            </a:r>
            <a:r>
              <a:rPr kumimoji="0" lang="ru-RU" sz="2400" b="1" i="0" u="none" strike="noStrike" kern="0" cap="none" spc="0" normalizeH="0" baseline="0" noProof="0" dirty="0" smtClean="0">
                <a:ln>
                  <a:noFill/>
                </a:ln>
                <a:solidFill>
                  <a:srgbClr val="57565A">
                    <a:lumMod val="50000"/>
                  </a:srgbClr>
                </a:solidFill>
                <a:effectLst/>
                <a:uLnTx/>
                <a:uFillTx/>
                <a:latin typeface="+mj-lt"/>
                <a:ea typeface="+mj-ea"/>
                <a:cs typeface="Arial"/>
              </a:rPr>
              <a:t/>
            </a:r>
            <a:br>
              <a:rPr kumimoji="0" lang="ru-RU" sz="2400" b="1" i="0" u="none" strike="noStrike" kern="0" cap="none" spc="0" normalizeH="0" baseline="0" noProof="0" dirty="0" smtClean="0">
                <a:ln>
                  <a:noFill/>
                </a:ln>
                <a:solidFill>
                  <a:srgbClr val="57565A">
                    <a:lumMod val="50000"/>
                  </a:srgbClr>
                </a:solidFill>
                <a:effectLst/>
                <a:uLnTx/>
                <a:uFillTx/>
                <a:latin typeface="+mj-lt"/>
                <a:ea typeface="+mj-ea"/>
                <a:cs typeface="Arial"/>
              </a:rPr>
            </a:br>
            <a:endParaRPr kumimoji="0" lang="ru-RU" sz="1800" b="1" i="0" u="none" strike="noStrike" kern="0" cap="none" spc="0" normalizeH="0" baseline="0" noProof="0" dirty="0">
              <a:ln>
                <a:noFill/>
              </a:ln>
              <a:solidFill>
                <a:srgbClr val="0D79C9"/>
              </a:solidFill>
              <a:effectLst/>
              <a:uLnTx/>
              <a:uFillTx/>
              <a:latin typeface="+mj-lt"/>
              <a:ea typeface="+mj-ea"/>
              <a:cs typeface="Arial"/>
            </a:endParaRPr>
          </a:p>
        </p:txBody>
      </p:sp>
    </p:spTree>
    <p:extLst>
      <p:ext uri="{BB962C8B-B14F-4D97-AF65-F5344CB8AC3E}">
        <p14:creationId xmlns:p14="http://schemas.microsoft.com/office/powerpoint/2010/main" val="13345626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395536" y="349196"/>
            <a:ext cx="7772400" cy="940553"/>
          </a:xfrm>
        </p:spPr>
        <p:txBody>
          <a:bodyPr>
            <a:normAutofit fontScale="90000"/>
          </a:bodyPr>
          <a:lstStyle/>
          <a:p>
            <a:pPr algn="l"/>
            <a:r>
              <a:rPr lang="ru-RU" sz="2800" dirty="0" smtClean="0"/>
              <a:t/>
            </a:r>
            <a:br>
              <a:rPr lang="ru-RU" sz="2800" dirty="0" smtClean="0"/>
            </a:br>
            <a:r>
              <a:rPr lang="ru-RU" sz="2800" dirty="0"/>
              <a:t/>
            </a:r>
            <a:br>
              <a:rPr lang="ru-RU" sz="2800" dirty="0"/>
            </a:br>
            <a:r>
              <a:rPr lang="ru-RU" sz="2800" b="1" i="1" dirty="0" smtClean="0">
                <a:solidFill>
                  <a:schemeClr val="tx2"/>
                </a:solidFill>
              </a:rPr>
              <a:t>Какие </a:t>
            </a:r>
            <a:r>
              <a:rPr lang="ru-RU" sz="2800" b="1" i="1" dirty="0">
                <a:solidFill>
                  <a:schemeClr val="tx2"/>
                </a:solidFill>
              </a:rPr>
              <a:t>ошибки допускают при заполнении </a:t>
            </a:r>
            <a:r>
              <a:rPr lang="ru-RU" sz="2800" b="1" i="1" dirty="0" smtClean="0">
                <a:solidFill>
                  <a:schemeClr val="tx2"/>
                </a:solidFill>
              </a:rPr>
              <a:t>налоговой декларации 3-НДФЛ:</a:t>
            </a:r>
            <a:r>
              <a:rPr lang="ru-RU" dirty="0"/>
              <a:t/>
            </a:r>
            <a:br>
              <a:rPr lang="ru-RU" dirty="0"/>
            </a:br>
            <a:endParaRPr lang="ru-RU" dirty="0"/>
          </a:p>
        </p:txBody>
      </p:sp>
      <p:sp>
        <p:nvSpPr>
          <p:cNvPr id="4" name="Подзаголовок 3"/>
          <p:cNvSpPr>
            <a:spLocks noGrp="1"/>
          </p:cNvSpPr>
          <p:nvPr>
            <p:ph type="subTitle" idx="1"/>
          </p:nvPr>
        </p:nvSpPr>
        <p:spPr>
          <a:xfrm>
            <a:off x="516255" y="1347615"/>
            <a:ext cx="7944177" cy="3600400"/>
          </a:xfrm>
        </p:spPr>
        <p:txBody>
          <a:bodyPr>
            <a:normAutofit fontScale="85000" lnSpcReduction="20000"/>
          </a:bodyPr>
          <a:lstStyle/>
          <a:p>
            <a:pPr indent="449263" algn="just"/>
            <a:r>
              <a:rPr lang="ru-RU" sz="2900" dirty="0" smtClean="0">
                <a:solidFill>
                  <a:schemeClr val="tx1"/>
                </a:solidFill>
              </a:rPr>
              <a:t>Удобный способ </a:t>
            </a:r>
            <a:r>
              <a:rPr lang="ru-RU" sz="2900" dirty="0">
                <a:solidFill>
                  <a:schemeClr val="tx1"/>
                </a:solidFill>
              </a:rPr>
              <a:t>заполнить декларацию по форме </a:t>
            </a:r>
            <a:r>
              <a:rPr lang="ru-RU" sz="2900" dirty="0" smtClean="0">
                <a:solidFill>
                  <a:schemeClr val="tx1"/>
                </a:solidFill>
              </a:rPr>
              <a:t/>
            </a:r>
            <a:br>
              <a:rPr lang="ru-RU" sz="2900" dirty="0" smtClean="0">
                <a:solidFill>
                  <a:schemeClr val="tx1"/>
                </a:solidFill>
              </a:rPr>
            </a:br>
            <a:r>
              <a:rPr lang="ru-RU" sz="2900" dirty="0" smtClean="0">
                <a:solidFill>
                  <a:schemeClr val="tx1"/>
                </a:solidFill>
              </a:rPr>
              <a:t>3-НДФЛ </a:t>
            </a:r>
            <a:r>
              <a:rPr lang="ru-RU" sz="2900" dirty="0">
                <a:solidFill>
                  <a:schemeClr val="tx1"/>
                </a:solidFill>
              </a:rPr>
              <a:t>в сервисе </a:t>
            </a:r>
            <a:r>
              <a:rPr lang="ru-RU" sz="2900" u="sng" dirty="0" smtClean="0">
                <a:solidFill>
                  <a:schemeClr val="accent6">
                    <a:lumMod val="75000"/>
                  </a:schemeClr>
                </a:solidFill>
              </a:rPr>
              <a:t>«Личный </a:t>
            </a:r>
            <a:r>
              <a:rPr lang="ru-RU" sz="2900" u="sng" dirty="0">
                <a:solidFill>
                  <a:schemeClr val="accent6">
                    <a:lumMod val="75000"/>
                  </a:schemeClr>
                </a:solidFill>
              </a:rPr>
              <a:t>кабинет </a:t>
            </a:r>
            <a:r>
              <a:rPr lang="ru-RU" sz="2900" u="sng" dirty="0" smtClean="0">
                <a:solidFill>
                  <a:schemeClr val="accent6">
                    <a:lumMod val="75000"/>
                  </a:schemeClr>
                </a:solidFill>
              </a:rPr>
              <a:t>налогоплательщика для физических лиц»</a:t>
            </a:r>
            <a:r>
              <a:rPr lang="ru-RU" sz="2900" dirty="0" smtClean="0">
                <a:solidFill>
                  <a:schemeClr val="tx1">
                    <a:lumMod val="85000"/>
                    <a:lumOff val="15000"/>
                  </a:schemeClr>
                </a:solidFill>
              </a:rPr>
              <a:t>.</a:t>
            </a:r>
            <a:r>
              <a:rPr lang="ru-RU" sz="2900" dirty="0" smtClean="0">
                <a:solidFill>
                  <a:schemeClr val="accent6">
                    <a:lumMod val="75000"/>
                  </a:schemeClr>
                </a:solidFill>
              </a:rPr>
              <a:t> </a:t>
            </a:r>
          </a:p>
          <a:p>
            <a:pPr indent="449263" algn="just"/>
            <a:r>
              <a:rPr lang="ru-RU" sz="2900" dirty="0" smtClean="0">
                <a:solidFill>
                  <a:schemeClr val="tx1"/>
                </a:solidFill>
              </a:rPr>
              <a:t>В </a:t>
            </a:r>
            <a:r>
              <a:rPr lang="ru-RU" sz="2900" dirty="0">
                <a:solidFill>
                  <a:schemeClr val="tx1"/>
                </a:solidFill>
              </a:rPr>
              <a:t>процессе заполнения данных программа автоматически проверяет их корректность, что уменьшает вероятность совершения ошибок налогоплательщиком. Кроме того, </a:t>
            </a:r>
            <a:r>
              <a:rPr lang="ru-RU" sz="2900" dirty="0" smtClean="0">
                <a:solidFill>
                  <a:schemeClr val="tx1"/>
                </a:solidFill>
              </a:rPr>
              <a:t>декларацию можно </a:t>
            </a:r>
            <a:r>
              <a:rPr lang="ru-RU" sz="2900" dirty="0">
                <a:solidFill>
                  <a:schemeClr val="tx1"/>
                </a:solidFill>
              </a:rPr>
              <a:t>заполнить с помощью программы </a:t>
            </a:r>
            <a:r>
              <a:rPr lang="ru-RU" sz="2900" u="sng" dirty="0" smtClean="0">
                <a:solidFill>
                  <a:schemeClr val="accent6">
                    <a:lumMod val="75000"/>
                  </a:schemeClr>
                </a:solidFill>
              </a:rPr>
              <a:t>«Декларация 2025»</a:t>
            </a:r>
            <a:r>
              <a:rPr lang="ru-RU" sz="2900" dirty="0" smtClean="0">
                <a:solidFill>
                  <a:schemeClr val="tx1">
                    <a:lumMod val="85000"/>
                    <a:lumOff val="15000"/>
                  </a:schemeClr>
                </a:solidFill>
              </a:rPr>
              <a:t>,</a:t>
            </a:r>
            <a:r>
              <a:rPr lang="ru-RU" sz="2900" dirty="0" smtClean="0">
                <a:solidFill>
                  <a:schemeClr val="accent6">
                    <a:lumMod val="75000"/>
                  </a:schemeClr>
                </a:solidFill>
              </a:rPr>
              <a:t> </a:t>
            </a:r>
            <a:r>
              <a:rPr lang="ru-RU" sz="2900" dirty="0">
                <a:solidFill>
                  <a:schemeClr val="tx1"/>
                </a:solidFill>
              </a:rPr>
              <a:t>размещенной на сайте ФНС </a:t>
            </a:r>
            <a:r>
              <a:rPr lang="ru-RU" sz="2900" dirty="0" smtClean="0">
                <a:solidFill>
                  <a:schemeClr val="tx1"/>
                </a:solidFill>
              </a:rPr>
              <a:t>России в разделе «Программные средства» которая расположена в нижней части экрана сайта.</a:t>
            </a:r>
            <a:endParaRPr lang="ru-RU" sz="2900" dirty="0">
              <a:solidFill>
                <a:schemeClr val="tx1"/>
              </a:solidFill>
            </a:endParaRPr>
          </a:p>
          <a:p>
            <a:endParaRPr lang="ru-RU" dirty="0"/>
          </a:p>
        </p:txBody>
      </p:sp>
      <p:sp>
        <p:nvSpPr>
          <p:cNvPr id="2" name="Номер слайда 1"/>
          <p:cNvSpPr>
            <a:spLocks noGrp="1"/>
          </p:cNvSpPr>
          <p:nvPr>
            <p:ph type="sldNum" sz="quarter" idx="12"/>
          </p:nvPr>
        </p:nvSpPr>
        <p:spPr>
          <a:solidFill>
            <a:schemeClr val="bg1">
              <a:lumMod val="75000"/>
            </a:schemeClr>
          </a:solidFill>
        </p:spPr>
        <p:txBody>
          <a:bodyPr/>
          <a:lstStyle/>
          <a:p>
            <a:fld id="{B19B0651-EE4F-4900-A07F-96A6BFA9D0F0}" type="slidenum">
              <a:rPr lang="ru-RU" sz="1800" smtClean="0">
                <a:solidFill>
                  <a:schemeClr val="tx1"/>
                </a:solidFill>
              </a:rPr>
              <a:t>3</a:t>
            </a:fld>
            <a:endParaRPr lang="ru-RU" sz="1800" dirty="0">
              <a:solidFill>
                <a:schemeClr val="tx1"/>
              </a:solidFill>
            </a:endParaRPr>
          </a:p>
        </p:txBody>
      </p:sp>
      <p:pic>
        <p:nvPicPr>
          <p:cNvPr id="8" name="Рисунок 7">
            <a:extLst>
              <a:ext uri="{FF2B5EF4-FFF2-40B4-BE49-F238E27FC236}">
                <a16:creationId xmlns="" xmlns:a16="http://schemas.microsoft.com/office/drawing/2014/main" id="{5BDFE1BE-1C4A-5D76-9B3B-B54E7F0A6CF1}"/>
              </a:ext>
            </a:extLst>
          </p:cNvPr>
          <p:cNvPicPr>
            <a:picLocks noChangeAspect="1"/>
          </p:cNvPicPr>
          <p:nvPr/>
        </p:nvPicPr>
        <p:blipFill>
          <a:blip r:embed="rId3"/>
          <a:stretch>
            <a:fillRect/>
          </a:stretch>
        </p:blipFill>
        <p:spPr>
          <a:xfrm>
            <a:off x="8388424" y="177536"/>
            <a:ext cx="561694" cy="641937"/>
          </a:xfrm>
          <a:prstGeom prst="rect">
            <a:avLst/>
          </a:prstGeom>
        </p:spPr>
      </p:pic>
      <p:sp>
        <p:nvSpPr>
          <p:cNvPr id="46" name="object 33"/>
          <p:cNvSpPr txBox="1"/>
          <p:nvPr/>
        </p:nvSpPr>
        <p:spPr>
          <a:xfrm>
            <a:off x="516255" y="4691177"/>
            <a:ext cx="142875" cy="132729"/>
          </a:xfrm>
          <a:prstGeom prst="rect">
            <a:avLst/>
          </a:prstGeom>
        </p:spPr>
        <p:txBody>
          <a:bodyPr vert="horz" wrap="square" lIns="0" tIns="9525" rIns="0" bIns="0" rtlCol="0">
            <a:spAutoFit/>
          </a:bodyPr>
          <a:lstStyle/>
          <a:p>
            <a:pPr marL="9525">
              <a:spcBef>
                <a:spcPts val="75"/>
              </a:spcBef>
            </a:pPr>
            <a:r>
              <a:rPr sz="800" b="1" kern="0" spc="-19" dirty="0">
                <a:solidFill>
                  <a:srgbClr val="FFFFFF"/>
                </a:solidFill>
                <a:cs typeface="Trebuchet MS"/>
              </a:rPr>
              <a:t>24</a:t>
            </a:r>
            <a:endParaRPr sz="800" kern="0">
              <a:solidFill>
                <a:sysClr val="windowText" lastClr="000000"/>
              </a:solidFill>
              <a:cs typeface="Trebuchet MS"/>
            </a:endParaRPr>
          </a:p>
        </p:txBody>
      </p:sp>
    </p:spTree>
    <p:extLst>
      <p:ext uri="{BB962C8B-B14F-4D97-AF65-F5344CB8AC3E}">
        <p14:creationId xmlns:p14="http://schemas.microsoft.com/office/powerpoint/2010/main" val="30684754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одзаголовок 3"/>
          <p:cNvSpPr>
            <a:spLocks noGrp="1"/>
          </p:cNvSpPr>
          <p:nvPr>
            <p:ph type="subTitle" idx="1"/>
          </p:nvPr>
        </p:nvSpPr>
        <p:spPr>
          <a:xfrm>
            <a:off x="611559" y="1491630"/>
            <a:ext cx="7759441" cy="2881486"/>
          </a:xfrm>
        </p:spPr>
        <p:txBody>
          <a:bodyPr>
            <a:normAutofit/>
          </a:bodyPr>
          <a:lstStyle/>
          <a:p>
            <a:pPr algn="just"/>
            <a:r>
              <a:rPr lang="ru-RU" sz="2000" b="1" dirty="0">
                <a:solidFill>
                  <a:schemeClr val="tx1"/>
                </a:solidFill>
                <a:latin typeface="Calibri (Основной текст)"/>
              </a:rPr>
              <a:t>1. </a:t>
            </a:r>
            <a:r>
              <a:rPr lang="ru-RU" sz="2000" dirty="0">
                <a:solidFill>
                  <a:schemeClr val="tx1"/>
                </a:solidFill>
                <a:latin typeface="Calibri (Основной текст)"/>
              </a:rPr>
              <a:t>При оформлении первичной декларации присвоение ей номера корректировки «1».</a:t>
            </a:r>
          </a:p>
          <a:p>
            <a:pPr algn="just"/>
            <a:endParaRPr lang="ru-RU" sz="2000" dirty="0" smtClean="0">
              <a:solidFill>
                <a:schemeClr val="tx1"/>
              </a:solidFill>
              <a:latin typeface="Calibri (Основной текст)"/>
            </a:endParaRPr>
          </a:p>
          <a:p>
            <a:pPr algn="just"/>
            <a:r>
              <a:rPr lang="ru-RU" sz="2000" b="1" i="1" u="sng" dirty="0" smtClean="0">
                <a:solidFill>
                  <a:schemeClr val="tx1"/>
                </a:solidFill>
                <a:latin typeface="Calibri (Основной текст)"/>
              </a:rPr>
              <a:t>Правильно: </a:t>
            </a:r>
            <a:r>
              <a:rPr lang="ru-RU" sz="2000" dirty="0" smtClean="0">
                <a:solidFill>
                  <a:schemeClr val="tx1"/>
                </a:solidFill>
                <a:latin typeface="Calibri (Основной текст)"/>
              </a:rPr>
              <a:t>первичная </a:t>
            </a:r>
            <a:r>
              <a:rPr lang="ru-RU" sz="2000" dirty="0">
                <a:solidFill>
                  <a:schemeClr val="tx1"/>
                </a:solidFill>
                <a:latin typeface="Calibri (Основной текст)"/>
              </a:rPr>
              <a:t>декларация представляется с номером корректировки «0», следующая за этот же период нумеруется «1» и так далее по порядку.</a:t>
            </a:r>
          </a:p>
        </p:txBody>
      </p:sp>
      <p:sp>
        <p:nvSpPr>
          <p:cNvPr id="2" name="Номер слайда 1"/>
          <p:cNvSpPr>
            <a:spLocks noGrp="1"/>
          </p:cNvSpPr>
          <p:nvPr>
            <p:ph type="sldNum" sz="quarter" idx="12"/>
          </p:nvPr>
        </p:nvSpPr>
        <p:spPr>
          <a:solidFill>
            <a:schemeClr val="bg1">
              <a:lumMod val="75000"/>
            </a:schemeClr>
          </a:solidFill>
        </p:spPr>
        <p:txBody>
          <a:bodyPr/>
          <a:lstStyle/>
          <a:p>
            <a:fld id="{B19B0651-EE4F-4900-A07F-96A6BFA9D0F0}" type="slidenum">
              <a:rPr lang="ru-RU" sz="1800" smtClean="0">
                <a:solidFill>
                  <a:schemeClr val="tx1"/>
                </a:solidFill>
              </a:rPr>
              <a:t>4</a:t>
            </a:fld>
            <a:endParaRPr lang="ru-RU" sz="1800" dirty="0">
              <a:solidFill>
                <a:schemeClr val="tx1"/>
              </a:solidFill>
            </a:endParaRPr>
          </a:p>
        </p:txBody>
      </p:sp>
      <p:sp>
        <p:nvSpPr>
          <p:cNvPr id="25" name="Номер слайда 1"/>
          <p:cNvSpPr txBox="1">
            <a:spLocks/>
          </p:cNvSpPr>
          <p:nvPr/>
        </p:nvSpPr>
        <p:spPr>
          <a:xfrm>
            <a:off x="8460432" y="4659982"/>
            <a:ext cx="683568" cy="273844"/>
          </a:xfrm>
          <a:prstGeom prst="rect">
            <a:avLst/>
          </a:prstGeom>
          <a:solidFill>
            <a:schemeClr val="bg1">
              <a:lumMod val="75000"/>
            </a:schemeClr>
          </a:solidFill>
        </p:spPr>
        <p:txBody>
          <a:bodyPr vert="horz" lIns="91440" tIns="45720" rIns="91440" bIns="45720" rtlCol="0" anchor="ctr"/>
          <a:lstStyle>
            <a:defPPr>
              <a:defRPr lang="ru-RU"/>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19B0651-EE4F-4900-A07F-96A6BFA9D0F0}" type="slidenum">
              <a:rPr lang="ru-RU" sz="1800" smtClean="0">
                <a:solidFill>
                  <a:schemeClr val="tx1"/>
                </a:solidFill>
                <a:latin typeface="+mj-lt"/>
              </a:rPr>
              <a:pPr/>
              <a:t>4</a:t>
            </a:fld>
            <a:endParaRPr lang="ru-RU" sz="1800" dirty="0">
              <a:solidFill>
                <a:schemeClr val="tx1"/>
              </a:solidFill>
              <a:latin typeface="+mj-lt"/>
            </a:endParaRPr>
          </a:p>
        </p:txBody>
      </p:sp>
      <p:pic>
        <p:nvPicPr>
          <p:cNvPr id="47" name="Рисунок 46">
            <a:extLst>
              <a:ext uri="{FF2B5EF4-FFF2-40B4-BE49-F238E27FC236}">
                <a16:creationId xmlns="" xmlns:a16="http://schemas.microsoft.com/office/drawing/2014/main" id="{5BDFE1BE-1C4A-5D76-9B3B-B54E7F0A6CF1}"/>
              </a:ext>
            </a:extLst>
          </p:cNvPr>
          <p:cNvPicPr>
            <a:picLocks noChangeAspect="1"/>
          </p:cNvPicPr>
          <p:nvPr/>
        </p:nvPicPr>
        <p:blipFill>
          <a:blip r:embed="rId3"/>
          <a:stretch>
            <a:fillRect/>
          </a:stretch>
        </p:blipFill>
        <p:spPr>
          <a:xfrm>
            <a:off x="8371001" y="11450"/>
            <a:ext cx="561694" cy="641937"/>
          </a:xfrm>
          <a:prstGeom prst="rect">
            <a:avLst/>
          </a:prstGeom>
        </p:spPr>
      </p:pic>
      <p:sp>
        <p:nvSpPr>
          <p:cNvPr id="15" name="Заголовок 2"/>
          <p:cNvSpPr>
            <a:spLocks noGrp="1"/>
          </p:cNvSpPr>
          <p:nvPr>
            <p:ph type="ctrTitle"/>
          </p:nvPr>
        </p:nvSpPr>
        <p:spPr>
          <a:xfrm>
            <a:off x="568325" y="195486"/>
            <a:ext cx="7772400" cy="1080120"/>
          </a:xfrm>
        </p:spPr>
        <p:txBody>
          <a:bodyPr>
            <a:normAutofit fontScale="90000"/>
          </a:bodyPr>
          <a:lstStyle/>
          <a:p>
            <a:pPr algn="just"/>
            <a:r>
              <a:rPr lang="ru-RU" sz="2400" b="1" i="1" dirty="0">
                <a:solidFill>
                  <a:schemeClr val="tx2"/>
                </a:solidFill>
              </a:rPr>
              <a:t>Наиболее часто встречающиеся ошибки налогоплательщиков при заполнении декларации 3-НДФЛ:</a:t>
            </a:r>
            <a:r>
              <a:rPr lang="ru-RU" sz="2400" dirty="0" smtClean="0"/>
              <a:t/>
            </a:r>
            <a:br>
              <a:rPr lang="ru-RU" sz="2400" dirty="0" smtClean="0"/>
            </a:br>
            <a:endParaRPr lang="ru-RU" dirty="0"/>
          </a:p>
        </p:txBody>
      </p:sp>
    </p:spTree>
    <p:extLst>
      <p:ext uri="{BB962C8B-B14F-4D97-AF65-F5344CB8AC3E}">
        <p14:creationId xmlns:p14="http://schemas.microsoft.com/office/powerpoint/2010/main" val="36846921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539552" y="177537"/>
            <a:ext cx="7772400" cy="1026061"/>
          </a:xfrm>
        </p:spPr>
        <p:txBody>
          <a:bodyPr>
            <a:normAutofit fontScale="90000"/>
          </a:bodyPr>
          <a:lstStyle/>
          <a:p>
            <a:pPr algn="just"/>
            <a:r>
              <a:rPr lang="ru-RU" sz="2600" b="1" i="1" dirty="0" smtClean="0">
                <a:solidFill>
                  <a:schemeClr val="tx2"/>
                </a:solidFill>
              </a:rPr>
              <a:t>Наиболее </a:t>
            </a:r>
            <a:r>
              <a:rPr lang="ru-RU" sz="2600" b="1" i="1" dirty="0">
                <a:solidFill>
                  <a:schemeClr val="tx2"/>
                </a:solidFill>
              </a:rPr>
              <a:t>часто встречающиеся ошибки налогоплательщиков при заполнении декларации 3-НДФЛ</a:t>
            </a:r>
            <a:r>
              <a:rPr lang="ru-RU" sz="2200" b="1" i="1" dirty="0">
                <a:solidFill>
                  <a:schemeClr val="tx2"/>
                </a:solidFill>
              </a:rPr>
              <a:t>:</a:t>
            </a:r>
            <a:endParaRPr lang="ru-RU" sz="2200" dirty="0"/>
          </a:p>
        </p:txBody>
      </p:sp>
      <p:sp>
        <p:nvSpPr>
          <p:cNvPr id="4" name="Подзаголовок 3"/>
          <p:cNvSpPr>
            <a:spLocks noGrp="1"/>
          </p:cNvSpPr>
          <p:nvPr>
            <p:ph type="subTitle" idx="1"/>
          </p:nvPr>
        </p:nvSpPr>
        <p:spPr>
          <a:xfrm>
            <a:off x="539552" y="987574"/>
            <a:ext cx="7776864" cy="3672408"/>
          </a:xfrm>
        </p:spPr>
        <p:txBody>
          <a:bodyPr>
            <a:normAutofit fontScale="47500" lnSpcReduction="20000"/>
          </a:bodyPr>
          <a:lstStyle/>
          <a:p>
            <a:pPr algn="just"/>
            <a:endParaRPr lang="ru-RU" sz="3600" dirty="0" smtClean="0">
              <a:solidFill>
                <a:schemeClr val="tx1"/>
              </a:solidFill>
            </a:endParaRPr>
          </a:p>
          <a:p>
            <a:pPr algn="just"/>
            <a:r>
              <a:rPr lang="ru-RU" sz="4200" b="1" dirty="0" smtClean="0">
                <a:solidFill>
                  <a:schemeClr val="tx1"/>
                </a:solidFill>
              </a:rPr>
              <a:t>2</a:t>
            </a:r>
            <a:r>
              <a:rPr lang="ru-RU" sz="4200" b="1" dirty="0">
                <a:solidFill>
                  <a:schemeClr val="tx1"/>
                </a:solidFill>
              </a:rPr>
              <a:t>. </a:t>
            </a:r>
            <a:r>
              <a:rPr lang="ru-RU" sz="4200" dirty="0">
                <a:solidFill>
                  <a:schemeClr val="tx1"/>
                </a:solidFill>
              </a:rPr>
              <a:t>Представление уточненной налоговой декларации с дополнительными налоговыми вычетами без отражения в ней вычетов, ранее заявленных в первичной декларации</a:t>
            </a:r>
            <a:r>
              <a:rPr lang="ru-RU" sz="4200" dirty="0" smtClean="0">
                <a:solidFill>
                  <a:schemeClr val="tx1"/>
                </a:solidFill>
              </a:rPr>
              <a:t>.</a:t>
            </a:r>
          </a:p>
          <a:p>
            <a:pPr algn="just"/>
            <a:endParaRPr lang="ru-RU" sz="4200" dirty="0">
              <a:solidFill>
                <a:schemeClr val="tx1"/>
              </a:solidFill>
            </a:endParaRPr>
          </a:p>
          <a:p>
            <a:pPr algn="just"/>
            <a:r>
              <a:rPr lang="ru-RU" sz="4200" b="1" i="1" u="sng" dirty="0">
                <a:solidFill>
                  <a:schemeClr val="tx1"/>
                </a:solidFill>
              </a:rPr>
              <a:t>Правильно: </a:t>
            </a:r>
            <a:r>
              <a:rPr lang="ru-RU" sz="4200" dirty="0">
                <a:solidFill>
                  <a:schemeClr val="tx1"/>
                </a:solidFill>
              </a:rPr>
              <a:t>уточненная декларация 3-НДФЛ должна включать в себя все вычеты, заявленные в первичной декларации. Например, в первичной декларации заявлен социальный налоговый вычет на лечение в размере 90 000 рублей, сумма возвращенного налога составила 11 700 рублей. В уточненной декларации заявлен только вычет по расходам на обучение ребенка в размере 50 000 рублей, сумма возврата по которому – 6 500 рублей. В результате вместо дополнительно ожидаемых из бюджета 6 500 рублей образуется недоимка в размере 5 200 рублей (11 700 – 6 500).</a:t>
            </a:r>
          </a:p>
          <a:p>
            <a:endParaRPr lang="ru-RU" dirty="0"/>
          </a:p>
        </p:txBody>
      </p:sp>
      <p:sp>
        <p:nvSpPr>
          <p:cNvPr id="2" name="Номер слайда 1"/>
          <p:cNvSpPr>
            <a:spLocks noGrp="1"/>
          </p:cNvSpPr>
          <p:nvPr>
            <p:ph type="sldNum" sz="quarter" idx="12"/>
          </p:nvPr>
        </p:nvSpPr>
        <p:spPr>
          <a:solidFill>
            <a:schemeClr val="bg1">
              <a:lumMod val="75000"/>
            </a:schemeClr>
          </a:solidFill>
        </p:spPr>
        <p:txBody>
          <a:bodyPr/>
          <a:lstStyle/>
          <a:p>
            <a:fld id="{B19B0651-EE4F-4900-A07F-96A6BFA9D0F0}" type="slidenum">
              <a:rPr lang="ru-RU" sz="1800" smtClean="0">
                <a:solidFill>
                  <a:schemeClr val="tx1"/>
                </a:solidFill>
              </a:rPr>
              <a:t>5</a:t>
            </a:fld>
            <a:endParaRPr lang="ru-RU" sz="1800" dirty="0">
              <a:solidFill>
                <a:schemeClr val="tx1"/>
              </a:solidFill>
            </a:endParaRPr>
          </a:p>
        </p:txBody>
      </p:sp>
      <p:pic>
        <p:nvPicPr>
          <p:cNvPr id="8" name="Рисунок 7">
            <a:extLst>
              <a:ext uri="{FF2B5EF4-FFF2-40B4-BE49-F238E27FC236}">
                <a16:creationId xmlns="" xmlns:a16="http://schemas.microsoft.com/office/drawing/2014/main" id="{5BDFE1BE-1C4A-5D76-9B3B-B54E7F0A6CF1}"/>
              </a:ext>
            </a:extLst>
          </p:cNvPr>
          <p:cNvPicPr>
            <a:picLocks noChangeAspect="1"/>
          </p:cNvPicPr>
          <p:nvPr/>
        </p:nvPicPr>
        <p:blipFill>
          <a:blip r:embed="rId3"/>
          <a:stretch>
            <a:fillRect/>
          </a:stretch>
        </p:blipFill>
        <p:spPr>
          <a:xfrm>
            <a:off x="8388424" y="177536"/>
            <a:ext cx="561694" cy="641937"/>
          </a:xfrm>
          <a:prstGeom prst="rect">
            <a:avLst/>
          </a:prstGeom>
        </p:spPr>
      </p:pic>
    </p:spTree>
    <p:extLst>
      <p:ext uri="{BB962C8B-B14F-4D97-AF65-F5344CB8AC3E}">
        <p14:creationId xmlns:p14="http://schemas.microsoft.com/office/powerpoint/2010/main" val="27540535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одзаголовок 3"/>
          <p:cNvSpPr>
            <a:spLocks noGrp="1"/>
          </p:cNvSpPr>
          <p:nvPr>
            <p:ph type="subTitle" idx="1"/>
          </p:nvPr>
        </p:nvSpPr>
        <p:spPr>
          <a:xfrm>
            <a:off x="611559" y="1491630"/>
            <a:ext cx="7759441" cy="2881486"/>
          </a:xfrm>
        </p:spPr>
        <p:txBody>
          <a:bodyPr>
            <a:noAutofit/>
          </a:bodyPr>
          <a:lstStyle/>
          <a:p>
            <a:pPr algn="just"/>
            <a:r>
              <a:rPr lang="ru-RU" sz="2000" b="1" dirty="0" smtClean="0">
                <a:solidFill>
                  <a:schemeClr val="tx1"/>
                </a:solidFill>
                <a:latin typeface="Calibri (Основной текст)"/>
              </a:rPr>
              <a:t>3. </a:t>
            </a:r>
            <a:r>
              <a:rPr lang="ru-RU" sz="2000" dirty="0" smtClean="0">
                <a:solidFill>
                  <a:schemeClr val="tx1"/>
                </a:solidFill>
                <a:latin typeface="Calibri (Основной текст)"/>
              </a:rPr>
              <a:t>Отсутствие в декларации стандартных налоговых вычетов по сведениям о доходах, предоставленных работодателем.</a:t>
            </a:r>
          </a:p>
          <a:p>
            <a:pPr algn="just"/>
            <a:endParaRPr lang="ru-RU" sz="2000" dirty="0" smtClean="0">
              <a:solidFill>
                <a:schemeClr val="tx1"/>
              </a:solidFill>
              <a:latin typeface="Calibri (Основной текст)"/>
            </a:endParaRPr>
          </a:p>
          <a:p>
            <a:pPr algn="just"/>
            <a:r>
              <a:rPr lang="ru-RU" sz="2000" b="1" i="1" u="sng" dirty="0" smtClean="0">
                <a:solidFill>
                  <a:schemeClr val="tx1"/>
                </a:solidFill>
                <a:latin typeface="Calibri (Основной текст)"/>
              </a:rPr>
              <a:t>Правильно: </a:t>
            </a:r>
            <a:r>
              <a:rPr lang="ru-RU" sz="2000" dirty="0" smtClean="0">
                <a:solidFill>
                  <a:schemeClr val="tx1"/>
                </a:solidFill>
                <a:latin typeface="Calibri (Основной текст)"/>
              </a:rPr>
              <a:t>в декларации должны быть отражены все предоставленные налоговым агентом (работодателем) вычеты, в том числе стандартные на детей</a:t>
            </a:r>
            <a:r>
              <a:rPr lang="ru-RU" sz="2000" dirty="0" smtClean="0">
                <a:solidFill>
                  <a:schemeClr val="tx1"/>
                </a:solidFill>
              </a:rPr>
              <a:t>.</a:t>
            </a:r>
            <a:endParaRPr lang="ru-RU" sz="2000" dirty="0">
              <a:solidFill>
                <a:schemeClr val="tx1"/>
              </a:solidFill>
            </a:endParaRPr>
          </a:p>
        </p:txBody>
      </p:sp>
      <p:sp>
        <p:nvSpPr>
          <p:cNvPr id="2" name="Номер слайда 1"/>
          <p:cNvSpPr>
            <a:spLocks noGrp="1"/>
          </p:cNvSpPr>
          <p:nvPr>
            <p:ph type="sldNum" sz="quarter" idx="12"/>
          </p:nvPr>
        </p:nvSpPr>
        <p:spPr>
          <a:solidFill>
            <a:schemeClr val="bg1">
              <a:lumMod val="75000"/>
            </a:schemeClr>
          </a:solidFill>
        </p:spPr>
        <p:txBody>
          <a:bodyPr/>
          <a:lstStyle/>
          <a:p>
            <a:fld id="{B19B0651-EE4F-4900-A07F-96A6BFA9D0F0}" type="slidenum">
              <a:rPr lang="ru-RU" sz="1800" smtClean="0">
                <a:solidFill>
                  <a:schemeClr val="tx1"/>
                </a:solidFill>
              </a:rPr>
              <a:t>6</a:t>
            </a:fld>
            <a:endParaRPr lang="ru-RU" sz="1800" dirty="0">
              <a:solidFill>
                <a:schemeClr val="tx1"/>
              </a:solidFill>
            </a:endParaRPr>
          </a:p>
        </p:txBody>
      </p:sp>
      <p:sp>
        <p:nvSpPr>
          <p:cNvPr id="25" name="Номер слайда 1"/>
          <p:cNvSpPr txBox="1">
            <a:spLocks/>
          </p:cNvSpPr>
          <p:nvPr/>
        </p:nvSpPr>
        <p:spPr>
          <a:xfrm>
            <a:off x="8460432" y="4659982"/>
            <a:ext cx="683568" cy="273844"/>
          </a:xfrm>
          <a:prstGeom prst="rect">
            <a:avLst/>
          </a:prstGeom>
          <a:solidFill>
            <a:schemeClr val="bg1">
              <a:lumMod val="75000"/>
            </a:schemeClr>
          </a:solidFill>
        </p:spPr>
        <p:txBody>
          <a:bodyPr vert="horz" lIns="91440" tIns="45720" rIns="91440" bIns="45720" rtlCol="0" anchor="ctr"/>
          <a:lstStyle>
            <a:defPPr>
              <a:defRPr lang="ru-RU"/>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19B0651-EE4F-4900-A07F-96A6BFA9D0F0}" type="slidenum">
              <a:rPr lang="ru-RU" sz="1800" smtClean="0">
                <a:solidFill>
                  <a:schemeClr val="tx1"/>
                </a:solidFill>
                <a:latin typeface="+mj-lt"/>
              </a:rPr>
              <a:pPr/>
              <a:t>6</a:t>
            </a:fld>
            <a:endParaRPr lang="ru-RU" sz="1800" dirty="0">
              <a:solidFill>
                <a:schemeClr val="tx1"/>
              </a:solidFill>
              <a:latin typeface="+mj-lt"/>
            </a:endParaRPr>
          </a:p>
        </p:txBody>
      </p:sp>
      <p:pic>
        <p:nvPicPr>
          <p:cNvPr id="47" name="Рисунок 46">
            <a:extLst>
              <a:ext uri="{FF2B5EF4-FFF2-40B4-BE49-F238E27FC236}">
                <a16:creationId xmlns="" xmlns:a16="http://schemas.microsoft.com/office/drawing/2014/main" id="{5BDFE1BE-1C4A-5D76-9B3B-B54E7F0A6CF1}"/>
              </a:ext>
            </a:extLst>
          </p:cNvPr>
          <p:cNvPicPr>
            <a:picLocks noChangeAspect="1"/>
          </p:cNvPicPr>
          <p:nvPr/>
        </p:nvPicPr>
        <p:blipFill>
          <a:blip r:embed="rId2"/>
          <a:stretch>
            <a:fillRect/>
          </a:stretch>
        </p:blipFill>
        <p:spPr>
          <a:xfrm>
            <a:off x="8371001" y="11450"/>
            <a:ext cx="561694" cy="641937"/>
          </a:xfrm>
          <a:prstGeom prst="rect">
            <a:avLst/>
          </a:prstGeom>
        </p:spPr>
      </p:pic>
      <p:sp>
        <p:nvSpPr>
          <p:cNvPr id="15" name="Заголовок 2"/>
          <p:cNvSpPr>
            <a:spLocks noGrp="1"/>
          </p:cNvSpPr>
          <p:nvPr>
            <p:ph type="ctrTitle"/>
          </p:nvPr>
        </p:nvSpPr>
        <p:spPr>
          <a:xfrm>
            <a:off x="568325" y="368300"/>
            <a:ext cx="7604075" cy="1195338"/>
          </a:xfrm>
        </p:spPr>
        <p:txBody>
          <a:bodyPr>
            <a:normAutofit fontScale="90000"/>
          </a:bodyPr>
          <a:lstStyle/>
          <a:p>
            <a:pPr indent="449263" algn="just"/>
            <a:r>
              <a:rPr lang="ru-RU" sz="2800" dirty="0" smtClean="0"/>
              <a:t/>
            </a:r>
            <a:br>
              <a:rPr lang="ru-RU" sz="2800" dirty="0" smtClean="0"/>
            </a:br>
            <a:r>
              <a:rPr lang="ru-RU" sz="2600" b="1" i="1" dirty="0" smtClean="0">
                <a:solidFill>
                  <a:schemeClr val="tx2"/>
                </a:solidFill>
              </a:rPr>
              <a:t>Наиболее часто встречающиеся ошибки налогоплательщиков при заполнении декларации 3НДФЛ:</a:t>
            </a:r>
            <a:r>
              <a:rPr lang="ru-RU" sz="2400" dirty="0" smtClean="0"/>
              <a:t/>
            </a:r>
            <a:br>
              <a:rPr lang="ru-RU" sz="2400" dirty="0" smtClean="0"/>
            </a:br>
            <a:endParaRPr lang="ru-RU" b="1" dirty="0"/>
          </a:p>
        </p:txBody>
      </p:sp>
    </p:spTree>
    <p:extLst>
      <p:ext uri="{BB962C8B-B14F-4D97-AF65-F5344CB8AC3E}">
        <p14:creationId xmlns:p14="http://schemas.microsoft.com/office/powerpoint/2010/main" val="15124012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467544" y="268213"/>
            <a:ext cx="7772400" cy="1102519"/>
          </a:xfrm>
        </p:spPr>
        <p:txBody>
          <a:bodyPr>
            <a:noAutofit/>
          </a:bodyPr>
          <a:lstStyle/>
          <a:p>
            <a:pPr algn="just"/>
            <a:r>
              <a:rPr lang="ru-RU" sz="2300" b="1" i="1" dirty="0">
                <a:solidFill>
                  <a:schemeClr val="tx2"/>
                </a:solidFill>
              </a:rPr>
              <a:t>Наиболее часто встречающиеся ошибки налогоплательщиков при заполнении декларации 3-НДФЛ:</a:t>
            </a:r>
            <a:endParaRPr lang="ru-RU" sz="2300" dirty="0"/>
          </a:p>
        </p:txBody>
      </p:sp>
      <p:sp>
        <p:nvSpPr>
          <p:cNvPr id="4" name="Подзаголовок 3"/>
          <p:cNvSpPr>
            <a:spLocks noGrp="1"/>
          </p:cNvSpPr>
          <p:nvPr>
            <p:ph type="subTitle" idx="1"/>
          </p:nvPr>
        </p:nvSpPr>
        <p:spPr>
          <a:xfrm>
            <a:off x="467544" y="1347614"/>
            <a:ext cx="7776864" cy="3384376"/>
          </a:xfrm>
        </p:spPr>
        <p:txBody>
          <a:bodyPr>
            <a:normAutofit fontScale="25000" lnSpcReduction="20000"/>
          </a:bodyPr>
          <a:lstStyle/>
          <a:p>
            <a:pPr algn="just"/>
            <a:r>
              <a:rPr lang="ru-RU" sz="8000" b="1" dirty="0" smtClean="0">
                <a:solidFill>
                  <a:schemeClr val="tx1"/>
                </a:solidFill>
                <a:latin typeface="Calibri (Основной текст)"/>
              </a:rPr>
              <a:t>4</a:t>
            </a:r>
            <a:r>
              <a:rPr lang="ru-RU" sz="8000" b="1" dirty="0">
                <a:solidFill>
                  <a:schemeClr val="tx1"/>
                </a:solidFill>
                <a:latin typeface="Calibri (Основной текст)"/>
              </a:rPr>
              <a:t>. </a:t>
            </a:r>
            <a:r>
              <a:rPr lang="ru-RU" sz="8000" dirty="0">
                <a:solidFill>
                  <a:schemeClr val="tx1"/>
                </a:solidFill>
                <a:latin typeface="Calibri (Основной текст)"/>
              </a:rPr>
              <a:t>Не задекларированы доходы от реализации имущества, когда совокупный доход от реализации всех объектов превышает установленные ограничения: при продаже жилых домов, квартир, комнат, включая приватизированные жилые помещения, садовых домов, земельных участков (долей в них), находившихся в собственности менее </a:t>
            </a:r>
            <a:r>
              <a:rPr lang="ru-RU" sz="8000" dirty="0">
                <a:solidFill>
                  <a:schemeClr val="tx1"/>
                </a:solidFill>
                <a:latin typeface="Calibri (Основной текст)"/>
                <a:hlinkClick r:id="rId3"/>
              </a:rPr>
              <a:t>минимального предельного срока владения</a:t>
            </a:r>
            <a:r>
              <a:rPr lang="ru-RU" sz="8000" dirty="0">
                <a:solidFill>
                  <a:schemeClr val="tx1"/>
                </a:solidFill>
                <a:latin typeface="Calibri (Основной текст)"/>
              </a:rPr>
              <a:t> (3 или 5 лет) - 1 млн рублей; при продаже иного имущества, находившегося в собственности менее минимального предельного срока владения, - 250 тыс. рублей</a:t>
            </a:r>
            <a:r>
              <a:rPr lang="ru-RU" sz="8000" dirty="0" smtClean="0">
                <a:solidFill>
                  <a:schemeClr val="tx1"/>
                </a:solidFill>
                <a:latin typeface="Calibri (Основной текст)"/>
              </a:rPr>
              <a:t>.</a:t>
            </a:r>
          </a:p>
          <a:p>
            <a:pPr algn="just"/>
            <a:endParaRPr lang="ru-RU" sz="8000" dirty="0">
              <a:solidFill>
                <a:schemeClr val="tx1"/>
              </a:solidFill>
              <a:latin typeface="Calibri (Основной текст)"/>
            </a:endParaRPr>
          </a:p>
          <a:p>
            <a:pPr algn="just"/>
            <a:r>
              <a:rPr lang="ru-RU" sz="8000" b="1" dirty="0">
                <a:solidFill>
                  <a:schemeClr val="tx1"/>
                </a:solidFill>
                <a:latin typeface="Calibri (Основной текст)"/>
              </a:rPr>
              <a:t>Правильно: </a:t>
            </a:r>
            <a:r>
              <a:rPr lang="ru-RU" sz="8000" dirty="0">
                <a:solidFill>
                  <a:schemeClr val="tx1"/>
                </a:solidFill>
                <a:latin typeface="Calibri (Основной текст)"/>
              </a:rPr>
              <a:t>если совокупный доход от реализации всех объектов превышает порог, то он подлежит декларированию.</a:t>
            </a:r>
          </a:p>
          <a:p>
            <a:endParaRPr lang="ru-RU" dirty="0">
              <a:latin typeface="Calibri (Основной текст)"/>
            </a:endParaRPr>
          </a:p>
        </p:txBody>
      </p:sp>
      <p:sp>
        <p:nvSpPr>
          <p:cNvPr id="2" name="Номер слайда 1"/>
          <p:cNvSpPr>
            <a:spLocks noGrp="1"/>
          </p:cNvSpPr>
          <p:nvPr>
            <p:ph type="sldNum" sz="quarter" idx="12"/>
          </p:nvPr>
        </p:nvSpPr>
        <p:spPr>
          <a:solidFill>
            <a:schemeClr val="bg1">
              <a:lumMod val="75000"/>
            </a:schemeClr>
          </a:solidFill>
        </p:spPr>
        <p:txBody>
          <a:bodyPr/>
          <a:lstStyle/>
          <a:p>
            <a:fld id="{B19B0651-EE4F-4900-A07F-96A6BFA9D0F0}" type="slidenum">
              <a:rPr lang="ru-RU" sz="1800" smtClean="0">
                <a:solidFill>
                  <a:schemeClr val="tx1"/>
                </a:solidFill>
              </a:rPr>
              <a:t>7</a:t>
            </a:fld>
            <a:endParaRPr lang="ru-RU" sz="1800" dirty="0">
              <a:solidFill>
                <a:schemeClr val="tx1"/>
              </a:solidFill>
            </a:endParaRPr>
          </a:p>
        </p:txBody>
      </p:sp>
      <p:pic>
        <p:nvPicPr>
          <p:cNvPr id="8" name="Рисунок 7">
            <a:extLst>
              <a:ext uri="{FF2B5EF4-FFF2-40B4-BE49-F238E27FC236}">
                <a16:creationId xmlns="" xmlns:a16="http://schemas.microsoft.com/office/drawing/2014/main" id="{5BDFE1BE-1C4A-5D76-9B3B-B54E7F0A6CF1}"/>
              </a:ext>
            </a:extLst>
          </p:cNvPr>
          <p:cNvPicPr>
            <a:picLocks noChangeAspect="1"/>
          </p:cNvPicPr>
          <p:nvPr/>
        </p:nvPicPr>
        <p:blipFill>
          <a:blip r:embed="rId4"/>
          <a:stretch>
            <a:fillRect/>
          </a:stretch>
        </p:blipFill>
        <p:spPr>
          <a:xfrm>
            <a:off x="8388424" y="177536"/>
            <a:ext cx="561694" cy="641937"/>
          </a:xfrm>
          <a:prstGeom prst="rect">
            <a:avLst/>
          </a:prstGeom>
        </p:spPr>
      </p:pic>
    </p:spTree>
    <p:extLst>
      <p:ext uri="{BB962C8B-B14F-4D97-AF65-F5344CB8AC3E}">
        <p14:creationId xmlns:p14="http://schemas.microsoft.com/office/powerpoint/2010/main" val="39438564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467544" y="268213"/>
            <a:ext cx="7772400" cy="1102519"/>
          </a:xfrm>
        </p:spPr>
        <p:txBody>
          <a:bodyPr>
            <a:noAutofit/>
          </a:bodyPr>
          <a:lstStyle/>
          <a:p>
            <a:pPr algn="just"/>
            <a:r>
              <a:rPr lang="ru-RU" sz="2500" b="1" i="1" dirty="0">
                <a:solidFill>
                  <a:schemeClr val="tx2"/>
                </a:solidFill>
              </a:rPr>
              <a:t>Наиболее часто встречающиеся ошибки налогоплательщиков при заполнении декларации 3-НДФЛ:</a:t>
            </a:r>
            <a:endParaRPr lang="ru-RU" sz="2500" dirty="0"/>
          </a:p>
        </p:txBody>
      </p:sp>
      <p:sp>
        <p:nvSpPr>
          <p:cNvPr id="4" name="Подзаголовок 3"/>
          <p:cNvSpPr>
            <a:spLocks noGrp="1"/>
          </p:cNvSpPr>
          <p:nvPr>
            <p:ph type="subTitle" idx="1"/>
          </p:nvPr>
        </p:nvSpPr>
        <p:spPr>
          <a:xfrm>
            <a:off x="539552" y="1563638"/>
            <a:ext cx="7704856" cy="3240360"/>
          </a:xfrm>
        </p:spPr>
        <p:txBody>
          <a:bodyPr>
            <a:noAutofit/>
          </a:bodyPr>
          <a:lstStyle/>
          <a:p>
            <a:pPr algn="just"/>
            <a:r>
              <a:rPr lang="ru-RU" sz="2000" b="1" dirty="0" smtClean="0">
                <a:solidFill>
                  <a:schemeClr val="tx1"/>
                </a:solidFill>
                <a:latin typeface="Calibri (Основной текст)"/>
              </a:rPr>
              <a:t>5. </a:t>
            </a:r>
            <a:r>
              <a:rPr lang="ru-RU" sz="2000" dirty="0" smtClean="0">
                <a:solidFill>
                  <a:schemeClr val="tx1"/>
                </a:solidFill>
                <a:latin typeface="Calibri (Основной текст)"/>
              </a:rPr>
              <a:t>К декларации не приложены соответствующие документы.</a:t>
            </a:r>
          </a:p>
          <a:p>
            <a:pPr algn="just"/>
            <a:endParaRPr lang="ru-RU" sz="2000" dirty="0" smtClean="0">
              <a:solidFill>
                <a:schemeClr val="tx1"/>
              </a:solidFill>
              <a:latin typeface="Calibri (Основной текст)"/>
            </a:endParaRPr>
          </a:p>
          <a:p>
            <a:pPr algn="just"/>
            <a:r>
              <a:rPr lang="ru-RU" sz="2000" b="1" i="1" u="sng" dirty="0" smtClean="0">
                <a:solidFill>
                  <a:schemeClr val="tx1"/>
                </a:solidFill>
                <a:latin typeface="Calibri (Основной текст)"/>
              </a:rPr>
              <a:t>Правильно: </a:t>
            </a:r>
            <a:r>
              <a:rPr lang="ru-RU" sz="2000" dirty="0" smtClean="0">
                <a:solidFill>
                  <a:schemeClr val="tx1"/>
                </a:solidFill>
                <a:latin typeface="Calibri (Основной текст)"/>
              </a:rPr>
              <a:t>Начиная с расходов с 01.01.2024 года для подтверждения права на социальный вычет по обучению, лечению, на фитнес необходимо приложить только унифицированную справку об оплате указанных услуг. По расходам до 01.01.2024 необходимо представить договоры, квитанции, справки и т.д.</a:t>
            </a:r>
            <a:endParaRPr lang="ru-RU" sz="2000" dirty="0">
              <a:solidFill>
                <a:schemeClr val="tx1"/>
              </a:solidFill>
              <a:latin typeface="Calibri (Основной текст)"/>
            </a:endParaRPr>
          </a:p>
        </p:txBody>
      </p:sp>
      <p:sp>
        <p:nvSpPr>
          <p:cNvPr id="2" name="Номер слайда 1"/>
          <p:cNvSpPr>
            <a:spLocks noGrp="1"/>
          </p:cNvSpPr>
          <p:nvPr>
            <p:ph type="sldNum" sz="quarter" idx="12"/>
          </p:nvPr>
        </p:nvSpPr>
        <p:spPr>
          <a:solidFill>
            <a:schemeClr val="bg1">
              <a:lumMod val="75000"/>
            </a:schemeClr>
          </a:solidFill>
        </p:spPr>
        <p:txBody>
          <a:bodyPr/>
          <a:lstStyle/>
          <a:p>
            <a:fld id="{B19B0651-EE4F-4900-A07F-96A6BFA9D0F0}" type="slidenum">
              <a:rPr lang="ru-RU" sz="1800" smtClean="0">
                <a:solidFill>
                  <a:schemeClr val="tx1"/>
                </a:solidFill>
              </a:rPr>
              <a:t>8</a:t>
            </a:fld>
            <a:endParaRPr lang="ru-RU" sz="1800" dirty="0">
              <a:solidFill>
                <a:schemeClr val="tx1"/>
              </a:solidFill>
            </a:endParaRPr>
          </a:p>
        </p:txBody>
      </p:sp>
      <p:pic>
        <p:nvPicPr>
          <p:cNvPr id="8" name="Рисунок 7">
            <a:extLst>
              <a:ext uri="{FF2B5EF4-FFF2-40B4-BE49-F238E27FC236}">
                <a16:creationId xmlns="" xmlns:a16="http://schemas.microsoft.com/office/drawing/2014/main" id="{5BDFE1BE-1C4A-5D76-9B3B-B54E7F0A6CF1}"/>
              </a:ext>
            </a:extLst>
          </p:cNvPr>
          <p:cNvPicPr>
            <a:picLocks noChangeAspect="1"/>
          </p:cNvPicPr>
          <p:nvPr/>
        </p:nvPicPr>
        <p:blipFill>
          <a:blip r:embed="rId3"/>
          <a:stretch>
            <a:fillRect/>
          </a:stretch>
        </p:blipFill>
        <p:spPr>
          <a:xfrm>
            <a:off x="8388424" y="177536"/>
            <a:ext cx="561694" cy="641937"/>
          </a:xfrm>
          <a:prstGeom prst="rect">
            <a:avLst/>
          </a:prstGeom>
        </p:spPr>
      </p:pic>
    </p:spTree>
    <p:extLst>
      <p:ext uri="{BB962C8B-B14F-4D97-AF65-F5344CB8AC3E}">
        <p14:creationId xmlns:p14="http://schemas.microsoft.com/office/powerpoint/2010/main" val="14338961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460432" y="4659982"/>
            <a:ext cx="683568" cy="273844"/>
          </a:xfrm>
          <a:solidFill>
            <a:schemeClr val="bg1">
              <a:lumMod val="75000"/>
            </a:schemeClr>
          </a:solidFill>
        </p:spPr>
        <p:txBody>
          <a:bodyPr/>
          <a:lstStyle/>
          <a:p>
            <a:fld id="{B19B0651-EE4F-4900-A07F-96A6BFA9D0F0}" type="slidenum">
              <a:rPr lang="ru-RU" sz="1800" smtClean="0">
                <a:solidFill>
                  <a:schemeClr val="tx1"/>
                </a:solidFill>
              </a:rPr>
              <a:t>9</a:t>
            </a:fld>
            <a:endParaRPr lang="ru-RU" sz="1800" dirty="0">
              <a:solidFill>
                <a:schemeClr val="tx1"/>
              </a:solidFill>
            </a:endParaRPr>
          </a:p>
        </p:txBody>
      </p:sp>
      <p:pic>
        <p:nvPicPr>
          <p:cNvPr id="8" name="Рисунок 7">
            <a:extLst>
              <a:ext uri="{FF2B5EF4-FFF2-40B4-BE49-F238E27FC236}">
                <a16:creationId xmlns="" xmlns:a16="http://schemas.microsoft.com/office/drawing/2014/main" id="{5BDFE1BE-1C4A-5D76-9B3B-B54E7F0A6CF1}"/>
              </a:ext>
            </a:extLst>
          </p:cNvPr>
          <p:cNvPicPr>
            <a:picLocks noChangeAspect="1"/>
          </p:cNvPicPr>
          <p:nvPr/>
        </p:nvPicPr>
        <p:blipFill>
          <a:blip r:embed="rId3"/>
          <a:stretch>
            <a:fillRect/>
          </a:stretch>
        </p:blipFill>
        <p:spPr>
          <a:xfrm>
            <a:off x="8388424" y="177536"/>
            <a:ext cx="561694" cy="641937"/>
          </a:xfrm>
          <a:prstGeom prst="rect">
            <a:avLst/>
          </a:prstGeom>
        </p:spPr>
      </p:pic>
      <p:sp>
        <p:nvSpPr>
          <p:cNvPr id="9" name="Заголовок 2"/>
          <p:cNvSpPr>
            <a:spLocks noGrp="1"/>
          </p:cNvSpPr>
          <p:nvPr>
            <p:ph type="ctrTitle"/>
          </p:nvPr>
        </p:nvSpPr>
        <p:spPr>
          <a:xfrm>
            <a:off x="467544" y="268213"/>
            <a:ext cx="7772400" cy="1102519"/>
          </a:xfrm>
        </p:spPr>
        <p:txBody>
          <a:bodyPr>
            <a:noAutofit/>
          </a:bodyPr>
          <a:lstStyle/>
          <a:p>
            <a:pPr algn="just"/>
            <a:r>
              <a:rPr lang="ru-RU" sz="2500" b="1" i="1" dirty="0">
                <a:solidFill>
                  <a:schemeClr val="tx2"/>
                </a:solidFill>
              </a:rPr>
              <a:t>Наиболее часто встречающиеся ошибки налогоплательщиков при заполнении декларации 3-НДФЛ:</a:t>
            </a:r>
            <a:endParaRPr lang="ru-RU" sz="2500" dirty="0"/>
          </a:p>
        </p:txBody>
      </p:sp>
      <p:sp>
        <p:nvSpPr>
          <p:cNvPr id="10" name="Подзаголовок 3"/>
          <p:cNvSpPr>
            <a:spLocks noGrp="1"/>
          </p:cNvSpPr>
          <p:nvPr>
            <p:ph type="subTitle" idx="1"/>
          </p:nvPr>
        </p:nvSpPr>
        <p:spPr>
          <a:xfrm>
            <a:off x="539552" y="1563638"/>
            <a:ext cx="7704856" cy="3240360"/>
          </a:xfrm>
        </p:spPr>
        <p:txBody>
          <a:bodyPr>
            <a:noAutofit/>
          </a:bodyPr>
          <a:lstStyle/>
          <a:p>
            <a:pPr algn="just"/>
            <a:r>
              <a:rPr lang="ru-RU" sz="2000" b="1" dirty="0">
                <a:solidFill>
                  <a:schemeClr val="tx1"/>
                </a:solidFill>
                <a:latin typeface="Calibri (Основной текст)"/>
              </a:rPr>
              <a:t>6. </a:t>
            </a:r>
            <a:r>
              <a:rPr lang="ru-RU" sz="2000" dirty="0">
                <a:solidFill>
                  <a:schemeClr val="tx1"/>
                </a:solidFill>
                <a:latin typeface="Calibri (Основной текст)"/>
              </a:rPr>
              <a:t>В декларации заявлена полная сумма вычета (1 млн рублей) при продаже доли по одному договору купли-продажи с другими бывшими владельцами</a:t>
            </a:r>
            <a:r>
              <a:rPr lang="ru-RU" sz="2000" dirty="0" smtClean="0">
                <a:solidFill>
                  <a:schemeClr val="tx1"/>
                </a:solidFill>
                <a:latin typeface="Calibri (Основной текст)"/>
              </a:rPr>
              <a:t>.</a:t>
            </a:r>
          </a:p>
          <a:p>
            <a:pPr algn="just"/>
            <a:endParaRPr lang="ru-RU" sz="2000" dirty="0">
              <a:solidFill>
                <a:schemeClr val="tx1"/>
              </a:solidFill>
              <a:latin typeface="Calibri (Основной текст)"/>
            </a:endParaRPr>
          </a:p>
          <a:p>
            <a:pPr algn="just"/>
            <a:r>
              <a:rPr lang="ru-RU" sz="2000" b="1" i="1" u="sng" dirty="0">
                <a:solidFill>
                  <a:schemeClr val="tx1"/>
                </a:solidFill>
                <a:latin typeface="Calibri (Основной текст)"/>
              </a:rPr>
              <a:t>Правильно: </a:t>
            </a:r>
            <a:r>
              <a:rPr lang="ru-RU" sz="2000" dirty="0">
                <a:solidFill>
                  <a:schemeClr val="tx1"/>
                </a:solidFill>
                <a:latin typeface="Calibri (Основной текст)"/>
              </a:rPr>
              <a:t>На совместную собственность предоставляется только один имущественный вычет, а продавцы распределяют его по договоренности. То есть при продаже недвижимости, как единого объекта права по одному договору купли-продажи, вычет в размере 1 млн рублей делится между владельцами в зависимости от размера их доли или по договоренности.</a:t>
            </a:r>
          </a:p>
          <a:p>
            <a:pPr algn="just"/>
            <a:endParaRPr lang="ru-RU" sz="2000" dirty="0">
              <a:solidFill>
                <a:schemeClr val="tx1"/>
              </a:solidFill>
              <a:latin typeface="Calibri (Основной текст)"/>
            </a:endParaRPr>
          </a:p>
        </p:txBody>
      </p:sp>
    </p:spTree>
    <p:extLst>
      <p:ext uri="{BB962C8B-B14F-4D97-AF65-F5344CB8AC3E}">
        <p14:creationId xmlns:p14="http://schemas.microsoft.com/office/powerpoint/2010/main" val="263902548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TotalTime>
  <Words>788</Words>
  <Application>Microsoft Office PowerPoint</Application>
  <PresentationFormat>Экран (16:9)</PresentationFormat>
  <Paragraphs>82</Paragraphs>
  <Slides>14</Slides>
  <Notes>0</Notes>
  <HiddenSlides>0</HiddenSlides>
  <MMClips>0</MMClips>
  <ScaleCrop>false</ScaleCrop>
  <HeadingPairs>
    <vt:vector size="4" baseType="variant">
      <vt:variant>
        <vt:lpstr>Тема</vt:lpstr>
      </vt:variant>
      <vt:variant>
        <vt:i4>3</vt:i4>
      </vt:variant>
      <vt:variant>
        <vt:lpstr>Заголовки слайдов</vt:lpstr>
      </vt:variant>
      <vt:variant>
        <vt:i4>14</vt:i4>
      </vt:variant>
    </vt:vector>
  </HeadingPairs>
  <TitlesOfParts>
    <vt:vector size="17" baseType="lpstr">
      <vt:lpstr>Тема Office</vt:lpstr>
      <vt:lpstr>1_Тема Office</vt:lpstr>
      <vt:lpstr>2_Тема Office</vt:lpstr>
      <vt:lpstr>Презентация PowerPoint</vt:lpstr>
      <vt:lpstr>Зачем подавать декларацию 3-НДФЛ?</vt:lpstr>
      <vt:lpstr>  Какие ошибки допускают при заполнении налоговой декларации 3-НДФЛ: </vt:lpstr>
      <vt:lpstr>Наиболее часто встречающиеся ошибки налогоплательщиков при заполнении декларации 3-НДФЛ: </vt:lpstr>
      <vt:lpstr>Наиболее часто встречающиеся ошибки налогоплательщиков при заполнении декларации 3-НДФЛ:</vt:lpstr>
      <vt:lpstr> Наиболее часто встречающиеся ошибки налогоплательщиков при заполнении декларации 3НДФЛ: </vt:lpstr>
      <vt:lpstr>Наиболее часто встречающиеся ошибки налогоплательщиков при заполнении декларации 3-НДФЛ:</vt:lpstr>
      <vt:lpstr>Наиболее часто встречающиеся ошибки налогоплательщиков при заполнении декларации 3-НДФЛ:</vt:lpstr>
      <vt:lpstr>Наиболее часто встречающиеся ошибки налогоплательщиков при заполнении декларации 3-НДФЛ:</vt:lpstr>
      <vt:lpstr>Наиболее часто встречающиеся ошибки налогоплательщиков при заполнении декларации 3-НДФЛ:</vt:lpstr>
      <vt:lpstr>Прочие ошибки: </vt:lpstr>
      <vt:lpstr> Кроме того, при заполнении декларации по форме  3-НДФЛ:  </vt:lpstr>
      <vt:lpstr>Контактная информация</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Едемский Сергей Викторович</dc:creator>
  <cp:lastModifiedBy>Загороднюк Татьяна Владимировна</cp:lastModifiedBy>
  <cp:revision>44</cp:revision>
  <dcterms:modified xsi:type="dcterms:W3CDTF">2026-02-02T01:47:25Z</dcterms:modified>
</cp:coreProperties>
</file>